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8"/>
  </p:notesMasterIdLst>
  <p:sldIdLst>
    <p:sldId id="256" r:id="rId2"/>
    <p:sldId id="299" r:id="rId3"/>
    <p:sldId id="300" r:id="rId4"/>
    <p:sldId id="302" r:id="rId5"/>
    <p:sldId id="260" r:id="rId6"/>
    <p:sldId id="261" r:id="rId7"/>
    <p:sldId id="263" r:id="rId8"/>
    <p:sldId id="264" r:id="rId9"/>
    <p:sldId id="266" r:id="rId10"/>
    <p:sldId id="267" r:id="rId11"/>
    <p:sldId id="268" r:id="rId12"/>
    <p:sldId id="271" r:id="rId13"/>
    <p:sldId id="274" r:id="rId14"/>
    <p:sldId id="275" r:id="rId15"/>
    <p:sldId id="306" r:id="rId16"/>
    <p:sldId id="279" r:id="rId17"/>
    <p:sldId id="280" r:id="rId18"/>
    <p:sldId id="291" r:id="rId19"/>
    <p:sldId id="288" r:id="rId20"/>
    <p:sldId id="319" r:id="rId21"/>
    <p:sldId id="284" r:id="rId22"/>
    <p:sldId id="324" r:id="rId23"/>
    <p:sldId id="325" r:id="rId24"/>
    <p:sldId id="326" r:id="rId25"/>
    <p:sldId id="307" r:id="rId26"/>
    <p:sldId id="334" r:id="rId27"/>
    <p:sldId id="282" r:id="rId28"/>
    <p:sldId id="283" r:id="rId29"/>
    <p:sldId id="322" r:id="rId30"/>
    <p:sldId id="308" r:id="rId31"/>
    <p:sldId id="286" r:id="rId32"/>
    <p:sldId id="287" r:id="rId33"/>
    <p:sldId id="327" r:id="rId34"/>
    <p:sldId id="309" r:id="rId35"/>
    <p:sldId id="289" r:id="rId36"/>
    <p:sldId id="329" r:id="rId37"/>
    <p:sldId id="330" r:id="rId38"/>
    <p:sldId id="331" r:id="rId39"/>
    <p:sldId id="292" r:id="rId40"/>
    <p:sldId id="310" r:id="rId41"/>
    <p:sldId id="304" r:id="rId42"/>
    <p:sldId id="293" r:id="rId43"/>
    <p:sldId id="321" r:id="rId44"/>
    <p:sldId id="320" r:id="rId45"/>
    <p:sldId id="296" r:id="rId46"/>
    <p:sldId id="298" r:id="rId47"/>
  </p:sldIdLst>
  <p:sldSz cx="18288000" cy="10287000"/>
  <p:notesSz cx="7102475" cy="9388475"/>
  <p:embeddedFontLst>
    <p:embeddedFont>
      <p:font typeface="Aharoni" panose="02010803020104030203" pitchFamily="2" charset="-79"/>
      <p:bold r:id="rId49"/>
    </p:embeddedFont>
    <p:embeddedFont>
      <p:font typeface="Arial Black" panose="020B0A04020102020204" pitchFamily="34" charset="0"/>
      <p:bold r:id="rId50"/>
    </p:embeddedFont>
    <p:embeddedFont>
      <p:font typeface="Arimo" panose="020B0604020202020204" charset="0"/>
      <p:regular r:id="rId51"/>
    </p:embeddedFont>
    <p:embeddedFont>
      <p:font typeface="Canva Sans" panose="020B0604020202020204" charset="0"/>
      <p:regular r:id="rId52"/>
    </p:embeddedFont>
    <p:embeddedFont>
      <p:font typeface="Canva Sans Bold" panose="020B0604020202020204" charset="0"/>
      <p:regular r:id="rId53"/>
    </p:embeddedFont>
    <p:embeddedFont>
      <p:font typeface="Nourd" panose="020B0604020202020204" charset="0"/>
      <p:regular r:id="rId54"/>
    </p:embeddedFont>
    <p:embeddedFont>
      <p:font typeface="Nourd Bold" panose="020B0604020202020204" charset="0"/>
      <p:regular r:id="rId55"/>
    </p:embeddedFont>
    <p:embeddedFont>
      <p:font typeface="Nourd Heavy" panose="020B0604020202020204" charset="0"/>
      <p:regular r:id="rId56"/>
    </p:embeddedFont>
    <p:embeddedFont>
      <p:font typeface="Verdana" panose="020B0604030504040204" pitchFamily="34" charset="0"/>
      <p:regular r:id="rId57"/>
      <p:bold r:id="rId58"/>
      <p:italic r:id="rId59"/>
      <p:boldItalic r:id="rId6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8" autoAdjust="0"/>
    <p:restoredTop sz="94618" autoAdjust="0"/>
  </p:normalViewPr>
  <p:slideViewPr>
    <p:cSldViewPr>
      <p:cViewPr varScale="1">
        <p:scale>
          <a:sx n="55" d="100"/>
          <a:sy n="55" d="100"/>
        </p:scale>
        <p:origin x="658" y="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-975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5.fntdata"/><Relationship Id="rId58" Type="http://schemas.openxmlformats.org/officeDocument/2006/relationships/font" Target="fonts/font10.fntdata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8.fntdata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6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.fntdata"/><Relationship Id="rId57" Type="http://schemas.openxmlformats.org/officeDocument/2006/relationships/font" Target="fonts/font9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4.fntdata"/><Relationship Id="rId60" Type="http://schemas.openxmlformats.org/officeDocument/2006/relationships/font" Target="fonts/font12.fntdata"/><Relationship Id="rId65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nna Lisi" userId="ce136bc61f48f9e1" providerId="LiveId" clId="{B9DF32F5-72AB-4F69-B379-22E72741EAB4}"/>
    <pc:docChg chg="delSld modSld">
      <pc:chgData name="Donna Lisi" userId="ce136bc61f48f9e1" providerId="LiveId" clId="{B9DF32F5-72AB-4F69-B379-22E72741EAB4}" dt="2025-09-29T04:27:18.207" v="23"/>
      <pc:docMkLst>
        <pc:docMk/>
      </pc:docMkLst>
      <pc:sldChg chg="addSp delSp modSp modTransition modAnim">
        <pc:chgData name="Donna Lisi" userId="ce136bc61f48f9e1" providerId="LiveId" clId="{B9DF32F5-72AB-4F69-B379-22E72741EAB4}" dt="2025-09-29T04:05:17.253" v="7"/>
        <pc:sldMkLst>
          <pc:docMk/>
          <pc:sldMk cId="0" sldId="256"/>
        </pc:sldMkLst>
        <pc:picChg chg="del">
          <ac:chgData name="Donna Lisi" userId="ce136bc61f48f9e1" providerId="LiveId" clId="{B9DF32F5-72AB-4F69-B379-22E72741EAB4}" dt="2025-09-29T04:02:40.069" v="2"/>
          <ac:picMkLst>
            <pc:docMk/>
            <pc:sldMk cId="0" sldId="256"/>
            <ac:picMk id="16" creationId="{CAE0CC73-F606-10E0-14EB-30833BA375AF}"/>
          </ac:picMkLst>
        </pc:picChg>
        <pc:picChg chg="add del mod">
          <ac:chgData name="Donna Lisi" userId="ce136bc61f48f9e1" providerId="LiveId" clId="{B9DF32F5-72AB-4F69-B379-22E72741EAB4}" dt="2025-09-29T04:03:22.308" v="4"/>
          <ac:picMkLst>
            <pc:docMk/>
            <pc:sldMk cId="0" sldId="256"/>
            <ac:picMk id="17" creationId="{8C06A52C-5671-F529-D44B-D6469151E53F}"/>
          </ac:picMkLst>
        </pc:picChg>
        <pc:picChg chg="add del mod">
          <ac:chgData name="Donna Lisi" userId="ce136bc61f48f9e1" providerId="LiveId" clId="{B9DF32F5-72AB-4F69-B379-22E72741EAB4}" dt="2025-09-29T04:03:52.086" v="6"/>
          <ac:picMkLst>
            <pc:docMk/>
            <pc:sldMk cId="0" sldId="256"/>
            <ac:picMk id="18" creationId="{5BA1CB4B-9051-20E0-A692-9B98678EBBC6}"/>
          </ac:picMkLst>
        </pc:picChg>
        <pc:picChg chg="add mod">
          <ac:chgData name="Donna Lisi" userId="ce136bc61f48f9e1" providerId="LiveId" clId="{B9DF32F5-72AB-4F69-B379-22E72741EAB4}" dt="2025-09-29T04:05:17.253" v="7"/>
          <ac:picMkLst>
            <pc:docMk/>
            <pc:sldMk cId="0" sldId="256"/>
            <ac:picMk id="19" creationId="{BBFA636B-4B28-C302-8543-E9DD29B1965B}"/>
          </ac:picMkLst>
        </pc:picChg>
      </pc:sldChg>
      <pc:sldChg chg="addSp delSp modSp modTransition modAnim">
        <pc:chgData name="Donna Lisi" userId="ce136bc61f48f9e1" providerId="LiveId" clId="{B9DF32F5-72AB-4F69-B379-22E72741EAB4}" dt="2025-09-29T04:09:02.179" v="15"/>
        <pc:sldMkLst>
          <pc:docMk/>
          <pc:sldMk cId="0" sldId="260"/>
        </pc:sldMkLst>
        <pc:picChg chg="del">
          <ac:chgData name="Donna Lisi" userId="ce136bc61f48f9e1" providerId="LiveId" clId="{B9DF32F5-72AB-4F69-B379-22E72741EAB4}" dt="2025-09-29T04:02:40.069" v="2"/>
          <ac:picMkLst>
            <pc:docMk/>
            <pc:sldMk cId="0" sldId="260"/>
            <ac:picMk id="22" creationId="{62CBB692-A050-CD6F-9642-6BC10F958998}"/>
          </ac:picMkLst>
        </pc:picChg>
        <pc:picChg chg="add del mod">
          <ac:chgData name="Donna Lisi" userId="ce136bc61f48f9e1" providerId="LiveId" clId="{B9DF32F5-72AB-4F69-B379-22E72741EAB4}" dt="2025-09-29T04:07:44.368" v="14"/>
          <ac:picMkLst>
            <pc:docMk/>
            <pc:sldMk cId="0" sldId="260"/>
            <ac:picMk id="23" creationId="{442D09B6-D52A-433F-7C14-9A724717B600}"/>
          </ac:picMkLst>
        </pc:picChg>
        <pc:picChg chg="add mod">
          <ac:chgData name="Donna Lisi" userId="ce136bc61f48f9e1" providerId="LiveId" clId="{B9DF32F5-72AB-4F69-B379-22E72741EAB4}" dt="2025-09-29T04:09:02.179" v="15"/>
          <ac:picMkLst>
            <pc:docMk/>
            <pc:sldMk cId="0" sldId="260"/>
            <ac:picMk id="24" creationId="{0B7095EB-91E0-4204-E18F-380A67E01CE5}"/>
          </ac:picMkLst>
        </pc:picChg>
      </pc:sldChg>
      <pc:sldChg chg="addSp delSp modSp modTransition modAnim">
        <pc:chgData name="Donna Lisi" userId="ce136bc61f48f9e1" providerId="LiveId" clId="{B9DF32F5-72AB-4F69-B379-22E72741EAB4}" dt="2025-09-29T04:12:14.555" v="17"/>
        <pc:sldMkLst>
          <pc:docMk/>
          <pc:sldMk cId="0" sldId="261"/>
        </pc:sldMkLst>
        <pc:picChg chg="del">
          <ac:chgData name="Donna Lisi" userId="ce136bc61f48f9e1" providerId="LiveId" clId="{B9DF32F5-72AB-4F69-B379-22E72741EAB4}" dt="2025-09-29T04:02:40.069" v="2"/>
          <ac:picMkLst>
            <pc:docMk/>
            <pc:sldMk cId="0" sldId="261"/>
            <ac:picMk id="9" creationId="{9E5A9A38-D080-36DF-F86D-F705107A0418}"/>
          </ac:picMkLst>
        </pc:picChg>
        <pc:picChg chg="add del mod">
          <ac:chgData name="Donna Lisi" userId="ce136bc61f48f9e1" providerId="LiveId" clId="{B9DF32F5-72AB-4F69-B379-22E72741EAB4}" dt="2025-09-29T04:09:04.761" v="16"/>
          <ac:picMkLst>
            <pc:docMk/>
            <pc:sldMk cId="0" sldId="261"/>
            <ac:picMk id="10" creationId="{F40DE3BB-272E-8326-84F8-97ED01B267A7}"/>
          </ac:picMkLst>
        </pc:picChg>
        <pc:picChg chg="add mod">
          <ac:chgData name="Donna Lisi" userId="ce136bc61f48f9e1" providerId="LiveId" clId="{B9DF32F5-72AB-4F69-B379-22E72741EAB4}" dt="2025-09-29T04:12:14.555" v="17"/>
          <ac:picMkLst>
            <pc:docMk/>
            <pc:sldMk cId="0" sldId="261"/>
            <ac:picMk id="11" creationId="{332FE1AC-EAC0-05FD-E96E-E9266A089AE9}"/>
          </ac:picMkLst>
        </pc:picChg>
      </pc:sldChg>
      <pc:sldChg chg="addSp delSp modSp modTransition modAnim">
        <pc:chgData name="Donna Lisi" userId="ce136bc61f48f9e1" providerId="LiveId" clId="{B9DF32F5-72AB-4F69-B379-22E72741EAB4}" dt="2025-09-29T04:12:14.555" v="17"/>
        <pc:sldMkLst>
          <pc:docMk/>
          <pc:sldMk cId="0" sldId="263"/>
        </pc:sldMkLst>
        <pc:picChg chg="del">
          <ac:chgData name="Donna Lisi" userId="ce136bc61f48f9e1" providerId="LiveId" clId="{B9DF32F5-72AB-4F69-B379-22E72741EAB4}" dt="2025-09-29T04:02:40.069" v="2"/>
          <ac:picMkLst>
            <pc:docMk/>
            <pc:sldMk cId="0" sldId="263"/>
            <ac:picMk id="5" creationId="{054B7279-E2BD-45AC-C707-55FD97A591C6}"/>
          </ac:picMkLst>
        </pc:picChg>
        <pc:picChg chg="add mod">
          <ac:chgData name="Donna Lisi" userId="ce136bc61f48f9e1" providerId="LiveId" clId="{B9DF32F5-72AB-4F69-B379-22E72741EAB4}" dt="2025-09-29T04:12:14.555" v="17"/>
          <ac:picMkLst>
            <pc:docMk/>
            <pc:sldMk cId="0" sldId="263"/>
            <ac:picMk id="6" creationId="{B0DA6CBD-917D-E16A-ED84-9D71C2B57A54}"/>
          </ac:picMkLst>
        </pc:picChg>
      </pc:sldChg>
      <pc:sldChg chg="addSp delSp modSp modTransition modAnim">
        <pc:chgData name="Donna Lisi" userId="ce136bc61f48f9e1" providerId="LiveId" clId="{B9DF32F5-72AB-4F69-B379-22E72741EAB4}" dt="2025-09-29T04:12:14.555" v="17"/>
        <pc:sldMkLst>
          <pc:docMk/>
          <pc:sldMk cId="0" sldId="264"/>
        </pc:sldMkLst>
        <pc:picChg chg="del">
          <ac:chgData name="Donna Lisi" userId="ce136bc61f48f9e1" providerId="LiveId" clId="{B9DF32F5-72AB-4F69-B379-22E72741EAB4}" dt="2025-09-29T04:02:40.069" v="2"/>
          <ac:picMkLst>
            <pc:docMk/>
            <pc:sldMk cId="0" sldId="264"/>
            <ac:picMk id="6" creationId="{904A311A-158B-2E85-E0A9-89F560827208}"/>
          </ac:picMkLst>
        </pc:picChg>
        <pc:picChg chg="add mod">
          <ac:chgData name="Donna Lisi" userId="ce136bc61f48f9e1" providerId="LiveId" clId="{B9DF32F5-72AB-4F69-B379-22E72741EAB4}" dt="2025-09-29T04:12:14.555" v="17"/>
          <ac:picMkLst>
            <pc:docMk/>
            <pc:sldMk cId="0" sldId="264"/>
            <ac:picMk id="7" creationId="{B911DCD5-E247-7007-35D5-F98EF79ABFF5}"/>
          </ac:picMkLst>
        </pc:picChg>
      </pc:sldChg>
      <pc:sldChg chg="addSp delSp modSp modTransition modAnim">
        <pc:chgData name="Donna Lisi" userId="ce136bc61f48f9e1" providerId="LiveId" clId="{B9DF32F5-72AB-4F69-B379-22E72741EAB4}" dt="2025-09-29T04:12:14.555" v="17"/>
        <pc:sldMkLst>
          <pc:docMk/>
          <pc:sldMk cId="0" sldId="266"/>
        </pc:sldMkLst>
        <pc:picChg chg="del">
          <ac:chgData name="Donna Lisi" userId="ce136bc61f48f9e1" providerId="LiveId" clId="{B9DF32F5-72AB-4F69-B379-22E72741EAB4}" dt="2025-09-29T04:02:40.069" v="2"/>
          <ac:picMkLst>
            <pc:docMk/>
            <pc:sldMk cId="0" sldId="266"/>
            <ac:picMk id="15" creationId="{BA959D8F-3D06-2F94-BB98-D8185FD4BC36}"/>
          </ac:picMkLst>
        </pc:picChg>
        <pc:picChg chg="add mod">
          <ac:chgData name="Donna Lisi" userId="ce136bc61f48f9e1" providerId="LiveId" clId="{B9DF32F5-72AB-4F69-B379-22E72741EAB4}" dt="2025-09-29T04:12:14.555" v="17"/>
          <ac:picMkLst>
            <pc:docMk/>
            <pc:sldMk cId="0" sldId="266"/>
            <ac:picMk id="16" creationId="{7EF69A7A-5785-A819-C178-3A1BAB745836}"/>
          </ac:picMkLst>
        </pc:picChg>
      </pc:sldChg>
      <pc:sldChg chg="addSp delSp modSp modTransition modAnim">
        <pc:chgData name="Donna Lisi" userId="ce136bc61f48f9e1" providerId="LiveId" clId="{B9DF32F5-72AB-4F69-B379-22E72741EAB4}" dt="2025-09-29T04:12:14.555" v="17"/>
        <pc:sldMkLst>
          <pc:docMk/>
          <pc:sldMk cId="0" sldId="267"/>
        </pc:sldMkLst>
        <pc:picChg chg="del">
          <ac:chgData name="Donna Lisi" userId="ce136bc61f48f9e1" providerId="LiveId" clId="{B9DF32F5-72AB-4F69-B379-22E72741EAB4}" dt="2025-09-29T04:02:40.069" v="2"/>
          <ac:picMkLst>
            <pc:docMk/>
            <pc:sldMk cId="0" sldId="267"/>
            <ac:picMk id="3" creationId="{C539A698-4341-321F-7A6C-EF1DFCA5B012}"/>
          </ac:picMkLst>
        </pc:picChg>
        <pc:picChg chg="add mod">
          <ac:chgData name="Donna Lisi" userId="ce136bc61f48f9e1" providerId="LiveId" clId="{B9DF32F5-72AB-4F69-B379-22E72741EAB4}" dt="2025-09-29T04:12:14.555" v="17"/>
          <ac:picMkLst>
            <pc:docMk/>
            <pc:sldMk cId="0" sldId="267"/>
            <ac:picMk id="5" creationId="{632CFE8F-6C9D-81F7-F542-2DC11EEFA139}"/>
          </ac:picMkLst>
        </pc:picChg>
      </pc:sldChg>
      <pc:sldChg chg="addSp delSp modSp modTransition modAnim">
        <pc:chgData name="Donna Lisi" userId="ce136bc61f48f9e1" providerId="LiveId" clId="{B9DF32F5-72AB-4F69-B379-22E72741EAB4}" dt="2025-09-29T04:12:14.555" v="17"/>
        <pc:sldMkLst>
          <pc:docMk/>
          <pc:sldMk cId="0" sldId="268"/>
        </pc:sldMkLst>
        <pc:picChg chg="del">
          <ac:chgData name="Donna Lisi" userId="ce136bc61f48f9e1" providerId="LiveId" clId="{B9DF32F5-72AB-4F69-B379-22E72741EAB4}" dt="2025-09-29T04:02:40.069" v="2"/>
          <ac:picMkLst>
            <pc:docMk/>
            <pc:sldMk cId="0" sldId="268"/>
            <ac:picMk id="6" creationId="{A03FFE74-25B4-B325-DCAD-3229449CAFB2}"/>
          </ac:picMkLst>
        </pc:picChg>
        <pc:picChg chg="add mod">
          <ac:chgData name="Donna Lisi" userId="ce136bc61f48f9e1" providerId="LiveId" clId="{B9DF32F5-72AB-4F69-B379-22E72741EAB4}" dt="2025-09-29T04:12:14.555" v="17"/>
          <ac:picMkLst>
            <pc:docMk/>
            <pc:sldMk cId="0" sldId="268"/>
            <ac:picMk id="7" creationId="{699E9188-8981-BC2B-373D-EDCEC03F3842}"/>
          </ac:picMkLst>
        </pc:picChg>
      </pc:sldChg>
      <pc:sldChg chg="addSp delSp modSp modTransition modAnim">
        <pc:chgData name="Donna Lisi" userId="ce136bc61f48f9e1" providerId="LiveId" clId="{B9DF32F5-72AB-4F69-B379-22E72741EAB4}" dt="2025-09-29T04:12:14.555" v="17"/>
        <pc:sldMkLst>
          <pc:docMk/>
          <pc:sldMk cId="0" sldId="271"/>
        </pc:sldMkLst>
        <pc:picChg chg="del">
          <ac:chgData name="Donna Lisi" userId="ce136bc61f48f9e1" providerId="LiveId" clId="{B9DF32F5-72AB-4F69-B379-22E72741EAB4}" dt="2025-09-29T04:02:40.069" v="2"/>
          <ac:picMkLst>
            <pc:docMk/>
            <pc:sldMk cId="0" sldId="271"/>
            <ac:picMk id="7" creationId="{F4636724-C1A5-BC85-95B1-7F1A4CD6E66E}"/>
          </ac:picMkLst>
        </pc:picChg>
        <pc:picChg chg="add mod">
          <ac:chgData name="Donna Lisi" userId="ce136bc61f48f9e1" providerId="LiveId" clId="{B9DF32F5-72AB-4F69-B379-22E72741EAB4}" dt="2025-09-29T04:12:14.555" v="17"/>
          <ac:picMkLst>
            <pc:docMk/>
            <pc:sldMk cId="0" sldId="271"/>
            <ac:picMk id="9" creationId="{166E2C6B-6507-8637-EA2D-E18CBE39D72F}"/>
          </ac:picMkLst>
        </pc:picChg>
      </pc:sldChg>
      <pc:sldChg chg="addSp delSp modSp modTransition modAnim">
        <pc:chgData name="Donna Lisi" userId="ce136bc61f48f9e1" providerId="LiveId" clId="{B9DF32F5-72AB-4F69-B379-22E72741EAB4}" dt="2025-09-29T04:12:14.555" v="17"/>
        <pc:sldMkLst>
          <pc:docMk/>
          <pc:sldMk cId="0" sldId="274"/>
        </pc:sldMkLst>
        <pc:picChg chg="del">
          <ac:chgData name="Donna Lisi" userId="ce136bc61f48f9e1" providerId="LiveId" clId="{B9DF32F5-72AB-4F69-B379-22E72741EAB4}" dt="2025-09-29T04:02:40.069" v="2"/>
          <ac:picMkLst>
            <pc:docMk/>
            <pc:sldMk cId="0" sldId="274"/>
            <ac:picMk id="13" creationId="{1BC68CFD-4AE3-98CA-7778-9A0CDE0AAC64}"/>
          </ac:picMkLst>
        </pc:picChg>
        <pc:picChg chg="add mod">
          <ac:chgData name="Donna Lisi" userId="ce136bc61f48f9e1" providerId="LiveId" clId="{B9DF32F5-72AB-4F69-B379-22E72741EAB4}" dt="2025-09-29T04:12:14.555" v="17"/>
          <ac:picMkLst>
            <pc:docMk/>
            <pc:sldMk cId="0" sldId="274"/>
            <ac:picMk id="14" creationId="{C9BBF625-D134-316C-9986-1FC48C59D68E}"/>
          </ac:picMkLst>
        </pc:picChg>
      </pc:sldChg>
      <pc:sldChg chg="addSp delSp modSp modTransition modAnim">
        <pc:chgData name="Donna Lisi" userId="ce136bc61f48f9e1" providerId="LiveId" clId="{B9DF32F5-72AB-4F69-B379-22E72741EAB4}" dt="2025-09-29T04:23:04.834" v="19"/>
        <pc:sldMkLst>
          <pc:docMk/>
          <pc:sldMk cId="0" sldId="275"/>
        </pc:sldMkLst>
        <pc:picChg chg="del">
          <ac:chgData name="Donna Lisi" userId="ce136bc61f48f9e1" providerId="LiveId" clId="{B9DF32F5-72AB-4F69-B379-22E72741EAB4}" dt="2025-09-29T04:02:40.069" v="2"/>
          <ac:picMkLst>
            <pc:docMk/>
            <pc:sldMk cId="0" sldId="275"/>
            <ac:picMk id="8" creationId="{DA885609-24C7-1F70-9DC2-22B5BFED4619}"/>
          </ac:picMkLst>
        </pc:picChg>
        <pc:picChg chg="add del mod">
          <ac:chgData name="Donna Lisi" userId="ce136bc61f48f9e1" providerId="LiveId" clId="{B9DF32F5-72AB-4F69-B379-22E72741EAB4}" dt="2025-09-29T04:12:17.573" v="18"/>
          <ac:picMkLst>
            <pc:docMk/>
            <pc:sldMk cId="0" sldId="275"/>
            <ac:picMk id="9" creationId="{210CBDD8-2A22-83C0-8CD2-0923EDE77027}"/>
          </ac:picMkLst>
        </pc:picChg>
        <pc:picChg chg="add mod">
          <ac:chgData name="Donna Lisi" userId="ce136bc61f48f9e1" providerId="LiveId" clId="{B9DF32F5-72AB-4F69-B379-22E72741EAB4}" dt="2025-09-29T04:23:04.834" v="19"/>
          <ac:picMkLst>
            <pc:docMk/>
            <pc:sldMk cId="0" sldId="275"/>
            <ac:picMk id="10" creationId="{88149103-498A-EDC7-46C0-D3F1D00278A9}"/>
          </ac:picMkLst>
        </pc:picChg>
      </pc:sldChg>
      <pc:sldChg chg="addSp delSp modSp modTransition modAnim">
        <pc:chgData name="Donna Lisi" userId="ce136bc61f48f9e1" providerId="LiveId" clId="{B9DF32F5-72AB-4F69-B379-22E72741EAB4}" dt="2025-09-29T04:23:04.834" v="19"/>
        <pc:sldMkLst>
          <pc:docMk/>
          <pc:sldMk cId="0" sldId="279"/>
        </pc:sldMkLst>
        <pc:picChg chg="del">
          <ac:chgData name="Donna Lisi" userId="ce136bc61f48f9e1" providerId="LiveId" clId="{B9DF32F5-72AB-4F69-B379-22E72741EAB4}" dt="2025-09-29T04:02:40.069" v="2"/>
          <ac:picMkLst>
            <pc:docMk/>
            <pc:sldMk cId="0" sldId="279"/>
            <ac:picMk id="5" creationId="{24DE13D8-3B5A-9680-B22F-3F5DAC97B546}"/>
          </ac:picMkLst>
        </pc:picChg>
        <pc:picChg chg="add mod">
          <ac:chgData name="Donna Lisi" userId="ce136bc61f48f9e1" providerId="LiveId" clId="{B9DF32F5-72AB-4F69-B379-22E72741EAB4}" dt="2025-09-29T04:23:04.834" v="19"/>
          <ac:picMkLst>
            <pc:docMk/>
            <pc:sldMk cId="0" sldId="279"/>
            <ac:picMk id="6" creationId="{257DDF9B-640E-4966-57AB-ADAEB530FA7B}"/>
          </ac:picMkLst>
        </pc:picChg>
      </pc:sldChg>
      <pc:sldChg chg="addSp delSp modSp modTransition modAnim">
        <pc:chgData name="Donna Lisi" userId="ce136bc61f48f9e1" providerId="LiveId" clId="{B9DF32F5-72AB-4F69-B379-22E72741EAB4}" dt="2025-09-29T04:23:04.834" v="19"/>
        <pc:sldMkLst>
          <pc:docMk/>
          <pc:sldMk cId="0" sldId="280"/>
        </pc:sldMkLst>
        <pc:picChg chg="del">
          <ac:chgData name="Donna Lisi" userId="ce136bc61f48f9e1" providerId="LiveId" clId="{B9DF32F5-72AB-4F69-B379-22E72741EAB4}" dt="2025-09-29T04:02:40.069" v="2"/>
          <ac:picMkLst>
            <pc:docMk/>
            <pc:sldMk cId="0" sldId="280"/>
            <ac:picMk id="7" creationId="{F547A5F8-3E51-A017-8963-1DF0448B53BB}"/>
          </ac:picMkLst>
        </pc:picChg>
        <pc:picChg chg="add mod">
          <ac:chgData name="Donna Lisi" userId="ce136bc61f48f9e1" providerId="LiveId" clId="{B9DF32F5-72AB-4F69-B379-22E72741EAB4}" dt="2025-09-29T04:23:04.834" v="19"/>
          <ac:picMkLst>
            <pc:docMk/>
            <pc:sldMk cId="0" sldId="280"/>
            <ac:picMk id="8" creationId="{40BC065C-8FF7-A036-D8FB-F783A643151E}"/>
          </ac:picMkLst>
        </pc:picChg>
      </pc:sldChg>
      <pc:sldChg chg="addSp delSp modSp modTransition modAnim">
        <pc:chgData name="Donna Lisi" userId="ce136bc61f48f9e1" providerId="LiveId" clId="{B9DF32F5-72AB-4F69-B379-22E72741EAB4}" dt="2025-09-29T04:23:04.834" v="19"/>
        <pc:sldMkLst>
          <pc:docMk/>
          <pc:sldMk cId="0" sldId="282"/>
        </pc:sldMkLst>
        <pc:picChg chg="del">
          <ac:chgData name="Donna Lisi" userId="ce136bc61f48f9e1" providerId="LiveId" clId="{B9DF32F5-72AB-4F69-B379-22E72741EAB4}" dt="2025-09-29T04:02:40.069" v="2"/>
          <ac:picMkLst>
            <pc:docMk/>
            <pc:sldMk cId="0" sldId="282"/>
            <ac:picMk id="10" creationId="{380CE8B5-281A-839D-CA4B-30B5885C9CF2}"/>
          </ac:picMkLst>
        </pc:picChg>
        <pc:picChg chg="add mod">
          <ac:chgData name="Donna Lisi" userId="ce136bc61f48f9e1" providerId="LiveId" clId="{B9DF32F5-72AB-4F69-B379-22E72741EAB4}" dt="2025-09-29T04:23:04.834" v="19"/>
          <ac:picMkLst>
            <pc:docMk/>
            <pc:sldMk cId="0" sldId="282"/>
            <ac:picMk id="11" creationId="{EB515707-9277-0A4C-997B-1978DD7F92B0}"/>
          </ac:picMkLst>
        </pc:picChg>
      </pc:sldChg>
      <pc:sldChg chg="addSp delSp modSp modTransition modAnim">
        <pc:chgData name="Donna Lisi" userId="ce136bc61f48f9e1" providerId="LiveId" clId="{B9DF32F5-72AB-4F69-B379-22E72741EAB4}" dt="2025-09-29T04:23:04.834" v="19"/>
        <pc:sldMkLst>
          <pc:docMk/>
          <pc:sldMk cId="0" sldId="283"/>
        </pc:sldMkLst>
        <pc:picChg chg="del">
          <ac:chgData name="Donna Lisi" userId="ce136bc61f48f9e1" providerId="LiveId" clId="{B9DF32F5-72AB-4F69-B379-22E72741EAB4}" dt="2025-09-29T04:02:40.069" v="2"/>
          <ac:picMkLst>
            <pc:docMk/>
            <pc:sldMk cId="0" sldId="283"/>
            <ac:picMk id="10" creationId="{D565C8E1-7D41-EF90-0C03-24E1C113F036}"/>
          </ac:picMkLst>
        </pc:picChg>
        <pc:picChg chg="add mod">
          <ac:chgData name="Donna Lisi" userId="ce136bc61f48f9e1" providerId="LiveId" clId="{B9DF32F5-72AB-4F69-B379-22E72741EAB4}" dt="2025-09-29T04:23:04.834" v="19"/>
          <ac:picMkLst>
            <pc:docMk/>
            <pc:sldMk cId="0" sldId="283"/>
            <ac:picMk id="12" creationId="{228D931C-FEFC-DE94-23C2-B63564FACD48}"/>
          </ac:picMkLst>
        </pc:picChg>
      </pc:sldChg>
      <pc:sldChg chg="addSp delSp modSp modTransition modAnim">
        <pc:chgData name="Donna Lisi" userId="ce136bc61f48f9e1" providerId="LiveId" clId="{B9DF32F5-72AB-4F69-B379-22E72741EAB4}" dt="2025-09-29T04:23:04.834" v="19"/>
        <pc:sldMkLst>
          <pc:docMk/>
          <pc:sldMk cId="0" sldId="284"/>
        </pc:sldMkLst>
        <pc:picChg chg="del">
          <ac:chgData name="Donna Lisi" userId="ce136bc61f48f9e1" providerId="LiveId" clId="{B9DF32F5-72AB-4F69-B379-22E72741EAB4}" dt="2025-09-29T04:02:40.069" v="2"/>
          <ac:picMkLst>
            <pc:docMk/>
            <pc:sldMk cId="0" sldId="284"/>
            <ac:picMk id="14" creationId="{B9B49644-987B-B211-362E-94639C1D9D89}"/>
          </ac:picMkLst>
        </pc:picChg>
        <pc:picChg chg="add mod">
          <ac:chgData name="Donna Lisi" userId="ce136bc61f48f9e1" providerId="LiveId" clId="{B9DF32F5-72AB-4F69-B379-22E72741EAB4}" dt="2025-09-29T04:23:04.834" v="19"/>
          <ac:picMkLst>
            <pc:docMk/>
            <pc:sldMk cId="0" sldId="284"/>
            <ac:picMk id="15" creationId="{90C60200-EB12-09FC-B902-6C5BBA188816}"/>
          </ac:picMkLst>
        </pc:picChg>
      </pc:sldChg>
      <pc:sldChg chg="del">
        <pc:chgData name="Donna Lisi" userId="ce136bc61f48f9e1" providerId="LiveId" clId="{B9DF32F5-72AB-4F69-B379-22E72741EAB4}" dt="2025-09-29T04:02:11.342" v="1" actId="47"/>
        <pc:sldMkLst>
          <pc:docMk/>
          <pc:sldMk cId="0" sldId="285"/>
        </pc:sldMkLst>
      </pc:sldChg>
      <pc:sldChg chg="addSp delSp modSp modTransition modAnim">
        <pc:chgData name="Donna Lisi" userId="ce136bc61f48f9e1" providerId="LiveId" clId="{B9DF32F5-72AB-4F69-B379-22E72741EAB4}" dt="2025-09-29T04:23:04.834" v="19"/>
        <pc:sldMkLst>
          <pc:docMk/>
          <pc:sldMk cId="0" sldId="286"/>
        </pc:sldMkLst>
        <pc:picChg chg="del">
          <ac:chgData name="Donna Lisi" userId="ce136bc61f48f9e1" providerId="LiveId" clId="{B9DF32F5-72AB-4F69-B379-22E72741EAB4}" dt="2025-09-29T04:02:40.069" v="2"/>
          <ac:picMkLst>
            <pc:docMk/>
            <pc:sldMk cId="0" sldId="286"/>
            <ac:picMk id="28" creationId="{3F0576EB-4D9A-6737-07D4-B93DFC786722}"/>
          </ac:picMkLst>
        </pc:picChg>
        <pc:picChg chg="add mod">
          <ac:chgData name="Donna Lisi" userId="ce136bc61f48f9e1" providerId="LiveId" clId="{B9DF32F5-72AB-4F69-B379-22E72741EAB4}" dt="2025-09-29T04:23:04.834" v="19"/>
          <ac:picMkLst>
            <pc:docMk/>
            <pc:sldMk cId="0" sldId="286"/>
            <ac:picMk id="29" creationId="{1F908DEA-2884-FA84-81E2-6AB4398826CA}"/>
          </ac:picMkLst>
        </pc:picChg>
      </pc:sldChg>
      <pc:sldChg chg="addSp delSp modSp modTransition modAnim">
        <pc:chgData name="Donna Lisi" userId="ce136bc61f48f9e1" providerId="LiveId" clId="{B9DF32F5-72AB-4F69-B379-22E72741EAB4}" dt="2025-09-29T04:23:04.834" v="19"/>
        <pc:sldMkLst>
          <pc:docMk/>
          <pc:sldMk cId="0" sldId="287"/>
        </pc:sldMkLst>
        <pc:picChg chg="del">
          <ac:chgData name="Donna Lisi" userId="ce136bc61f48f9e1" providerId="LiveId" clId="{B9DF32F5-72AB-4F69-B379-22E72741EAB4}" dt="2025-09-29T04:02:40.069" v="2"/>
          <ac:picMkLst>
            <pc:docMk/>
            <pc:sldMk cId="0" sldId="287"/>
            <ac:picMk id="31" creationId="{6AA83A08-23DF-FDA1-C257-6788A9D844C6}"/>
          </ac:picMkLst>
        </pc:picChg>
        <pc:picChg chg="add mod">
          <ac:chgData name="Donna Lisi" userId="ce136bc61f48f9e1" providerId="LiveId" clId="{B9DF32F5-72AB-4F69-B379-22E72741EAB4}" dt="2025-09-29T04:23:04.834" v="19"/>
          <ac:picMkLst>
            <pc:docMk/>
            <pc:sldMk cId="0" sldId="287"/>
            <ac:picMk id="32" creationId="{2A9B24CF-D799-6D03-107B-1447F1881FB2}"/>
          </ac:picMkLst>
        </pc:picChg>
      </pc:sldChg>
      <pc:sldChg chg="addSp delSp modSp modTransition modAnim">
        <pc:chgData name="Donna Lisi" userId="ce136bc61f48f9e1" providerId="LiveId" clId="{B9DF32F5-72AB-4F69-B379-22E72741EAB4}" dt="2025-09-29T04:23:04.834" v="19"/>
        <pc:sldMkLst>
          <pc:docMk/>
          <pc:sldMk cId="0" sldId="288"/>
        </pc:sldMkLst>
        <pc:picChg chg="del">
          <ac:chgData name="Donna Lisi" userId="ce136bc61f48f9e1" providerId="LiveId" clId="{B9DF32F5-72AB-4F69-B379-22E72741EAB4}" dt="2025-09-29T04:02:40.069" v="2"/>
          <ac:picMkLst>
            <pc:docMk/>
            <pc:sldMk cId="0" sldId="288"/>
            <ac:picMk id="10" creationId="{26B9339A-2E46-3800-2B45-C100D3789304}"/>
          </ac:picMkLst>
        </pc:picChg>
        <pc:picChg chg="add mod">
          <ac:chgData name="Donna Lisi" userId="ce136bc61f48f9e1" providerId="LiveId" clId="{B9DF32F5-72AB-4F69-B379-22E72741EAB4}" dt="2025-09-29T04:23:04.834" v="19"/>
          <ac:picMkLst>
            <pc:docMk/>
            <pc:sldMk cId="0" sldId="288"/>
            <ac:picMk id="11" creationId="{DF3CD5E1-5D10-E6E6-F603-67F7622B4BD7}"/>
          </ac:picMkLst>
        </pc:picChg>
      </pc:sldChg>
      <pc:sldChg chg="addSp delSp modSp modTransition modAnim">
        <pc:chgData name="Donna Lisi" userId="ce136bc61f48f9e1" providerId="LiveId" clId="{B9DF32F5-72AB-4F69-B379-22E72741EAB4}" dt="2025-09-29T04:24:18.454" v="21"/>
        <pc:sldMkLst>
          <pc:docMk/>
          <pc:sldMk cId="0" sldId="289"/>
        </pc:sldMkLst>
        <pc:picChg chg="del">
          <ac:chgData name="Donna Lisi" userId="ce136bc61f48f9e1" providerId="LiveId" clId="{B9DF32F5-72AB-4F69-B379-22E72741EAB4}" dt="2025-09-29T04:02:40.069" v="2"/>
          <ac:picMkLst>
            <pc:docMk/>
            <pc:sldMk cId="0" sldId="289"/>
            <ac:picMk id="11" creationId="{9018D4DC-162F-52E6-0154-FAF21EE3B036}"/>
          </ac:picMkLst>
        </pc:picChg>
        <pc:picChg chg="add mod">
          <ac:chgData name="Donna Lisi" userId="ce136bc61f48f9e1" providerId="LiveId" clId="{B9DF32F5-72AB-4F69-B379-22E72741EAB4}" dt="2025-09-29T04:24:18.454" v="21"/>
          <ac:picMkLst>
            <pc:docMk/>
            <pc:sldMk cId="0" sldId="289"/>
            <ac:picMk id="12" creationId="{37D9B52C-129C-6F80-1C49-A87FC2792B94}"/>
          </ac:picMkLst>
        </pc:picChg>
      </pc:sldChg>
      <pc:sldChg chg="addSp delSp modSp modTransition modAnim">
        <pc:chgData name="Donna Lisi" userId="ce136bc61f48f9e1" providerId="LiveId" clId="{B9DF32F5-72AB-4F69-B379-22E72741EAB4}" dt="2025-09-29T04:23:04.834" v="19"/>
        <pc:sldMkLst>
          <pc:docMk/>
          <pc:sldMk cId="0" sldId="291"/>
        </pc:sldMkLst>
        <pc:picChg chg="del">
          <ac:chgData name="Donna Lisi" userId="ce136bc61f48f9e1" providerId="LiveId" clId="{B9DF32F5-72AB-4F69-B379-22E72741EAB4}" dt="2025-09-29T04:02:40.069" v="2"/>
          <ac:picMkLst>
            <pc:docMk/>
            <pc:sldMk cId="0" sldId="291"/>
            <ac:picMk id="6" creationId="{9346FE13-9876-F394-2596-FB1A0A7EB91C}"/>
          </ac:picMkLst>
        </pc:picChg>
        <pc:picChg chg="add mod">
          <ac:chgData name="Donna Lisi" userId="ce136bc61f48f9e1" providerId="LiveId" clId="{B9DF32F5-72AB-4F69-B379-22E72741EAB4}" dt="2025-09-29T04:23:04.834" v="19"/>
          <ac:picMkLst>
            <pc:docMk/>
            <pc:sldMk cId="0" sldId="291"/>
            <ac:picMk id="7" creationId="{37DD4F4E-F395-1D05-D19F-B00DB12CF020}"/>
          </ac:picMkLst>
        </pc:picChg>
      </pc:sldChg>
      <pc:sldChg chg="addSp delSp modSp modTransition modAnim">
        <pc:chgData name="Donna Lisi" userId="ce136bc61f48f9e1" providerId="LiveId" clId="{B9DF32F5-72AB-4F69-B379-22E72741EAB4}" dt="2025-09-29T04:27:18.207" v="23"/>
        <pc:sldMkLst>
          <pc:docMk/>
          <pc:sldMk cId="0" sldId="292"/>
        </pc:sldMkLst>
        <pc:picChg chg="del">
          <ac:chgData name="Donna Lisi" userId="ce136bc61f48f9e1" providerId="LiveId" clId="{B9DF32F5-72AB-4F69-B379-22E72741EAB4}" dt="2025-09-29T04:02:40.069" v="2"/>
          <ac:picMkLst>
            <pc:docMk/>
            <pc:sldMk cId="0" sldId="292"/>
            <ac:picMk id="13" creationId="{A697B2E7-BC5B-BB8B-D7FE-8858CD7F6904}"/>
          </ac:picMkLst>
        </pc:picChg>
        <pc:picChg chg="add mod">
          <ac:chgData name="Donna Lisi" userId="ce136bc61f48f9e1" providerId="LiveId" clId="{B9DF32F5-72AB-4F69-B379-22E72741EAB4}" dt="2025-09-29T04:27:18.207" v="23"/>
          <ac:picMkLst>
            <pc:docMk/>
            <pc:sldMk cId="0" sldId="292"/>
            <ac:picMk id="14" creationId="{77A50D13-733F-8189-5ACB-B0C065B2F841}"/>
          </ac:picMkLst>
        </pc:picChg>
      </pc:sldChg>
      <pc:sldChg chg="addSp delSp modSp modTransition modAnim">
        <pc:chgData name="Donna Lisi" userId="ce136bc61f48f9e1" providerId="LiveId" clId="{B9DF32F5-72AB-4F69-B379-22E72741EAB4}" dt="2025-09-29T04:27:18.207" v="23"/>
        <pc:sldMkLst>
          <pc:docMk/>
          <pc:sldMk cId="0" sldId="293"/>
        </pc:sldMkLst>
        <pc:picChg chg="del">
          <ac:chgData name="Donna Lisi" userId="ce136bc61f48f9e1" providerId="LiveId" clId="{B9DF32F5-72AB-4F69-B379-22E72741EAB4}" dt="2025-09-29T04:02:40.069" v="2"/>
          <ac:picMkLst>
            <pc:docMk/>
            <pc:sldMk cId="0" sldId="293"/>
            <ac:picMk id="18" creationId="{ADC67844-4B66-CF38-B9ED-F8CC132DF169}"/>
          </ac:picMkLst>
        </pc:picChg>
        <pc:picChg chg="add mod">
          <ac:chgData name="Donna Lisi" userId="ce136bc61f48f9e1" providerId="LiveId" clId="{B9DF32F5-72AB-4F69-B379-22E72741EAB4}" dt="2025-09-29T04:27:18.207" v="23"/>
          <ac:picMkLst>
            <pc:docMk/>
            <pc:sldMk cId="0" sldId="293"/>
            <ac:picMk id="19" creationId="{DC4AC548-5860-C8E4-9272-B559E8E8A284}"/>
          </ac:picMkLst>
        </pc:picChg>
      </pc:sldChg>
      <pc:sldChg chg="addSp delSp modSp modTransition modAnim">
        <pc:chgData name="Donna Lisi" userId="ce136bc61f48f9e1" providerId="LiveId" clId="{B9DF32F5-72AB-4F69-B379-22E72741EAB4}" dt="2025-09-29T04:27:18.207" v="23"/>
        <pc:sldMkLst>
          <pc:docMk/>
          <pc:sldMk cId="0" sldId="296"/>
        </pc:sldMkLst>
        <pc:picChg chg="del">
          <ac:chgData name="Donna Lisi" userId="ce136bc61f48f9e1" providerId="LiveId" clId="{B9DF32F5-72AB-4F69-B379-22E72741EAB4}" dt="2025-09-29T04:02:40.069" v="2"/>
          <ac:picMkLst>
            <pc:docMk/>
            <pc:sldMk cId="0" sldId="296"/>
            <ac:picMk id="5" creationId="{CABA80B7-8DB0-1910-01C9-04B42E3E0B99}"/>
          </ac:picMkLst>
        </pc:picChg>
        <pc:picChg chg="add mod">
          <ac:chgData name="Donna Lisi" userId="ce136bc61f48f9e1" providerId="LiveId" clId="{B9DF32F5-72AB-4F69-B379-22E72741EAB4}" dt="2025-09-29T04:27:18.207" v="23"/>
          <ac:picMkLst>
            <pc:docMk/>
            <pc:sldMk cId="0" sldId="296"/>
            <ac:picMk id="6" creationId="{70A614F3-6B07-2981-1072-663E216172E4}"/>
          </ac:picMkLst>
        </pc:picChg>
      </pc:sldChg>
      <pc:sldChg chg="addSp delSp modSp modTransition modAnim">
        <pc:chgData name="Donna Lisi" userId="ce136bc61f48f9e1" providerId="LiveId" clId="{B9DF32F5-72AB-4F69-B379-22E72741EAB4}" dt="2025-09-29T04:27:18.207" v="23"/>
        <pc:sldMkLst>
          <pc:docMk/>
          <pc:sldMk cId="0" sldId="298"/>
        </pc:sldMkLst>
        <pc:picChg chg="del">
          <ac:chgData name="Donna Lisi" userId="ce136bc61f48f9e1" providerId="LiveId" clId="{B9DF32F5-72AB-4F69-B379-22E72741EAB4}" dt="2025-09-29T04:02:40.069" v="2"/>
          <ac:picMkLst>
            <pc:docMk/>
            <pc:sldMk cId="0" sldId="298"/>
            <ac:picMk id="4" creationId="{DC78A139-CCF5-8541-1F98-E5686B8DB543}"/>
          </ac:picMkLst>
        </pc:picChg>
        <pc:picChg chg="add mod">
          <ac:chgData name="Donna Lisi" userId="ce136bc61f48f9e1" providerId="LiveId" clId="{B9DF32F5-72AB-4F69-B379-22E72741EAB4}" dt="2025-09-29T04:27:18.207" v="23"/>
          <ac:picMkLst>
            <pc:docMk/>
            <pc:sldMk cId="0" sldId="298"/>
            <ac:picMk id="5" creationId="{9B512BA1-3C50-D3B8-0346-26308C189F68}"/>
          </ac:picMkLst>
        </pc:picChg>
      </pc:sldChg>
      <pc:sldChg chg="addSp delSp modSp modTransition modAnim">
        <pc:chgData name="Donna Lisi" userId="ce136bc61f48f9e1" providerId="LiveId" clId="{B9DF32F5-72AB-4F69-B379-22E72741EAB4}" dt="2025-09-29T04:05:17.253" v="7"/>
        <pc:sldMkLst>
          <pc:docMk/>
          <pc:sldMk cId="1309976717" sldId="299"/>
        </pc:sldMkLst>
        <pc:picChg chg="del">
          <ac:chgData name="Donna Lisi" userId="ce136bc61f48f9e1" providerId="LiveId" clId="{B9DF32F5-72AB-4F69-B379-22E72741EAB4}" dt="2025-09-29T04:02:40.069" v="2"/>
          <ac:picMkLst>
            <pc:docMk/>
            <pc:sldMk cId="1309976717" sldId="299"/>
            <ac:picMk id="9" creationId="{2285B836-8C28-E12D-BBD4-9B5B7E4AF481}"/>
          </ac:picMkLst>
        </pc:picChg>
        <pc:picChg chg="add mod">
          <ac:chgData name="Donna Lisi" userId="ce136bc61f48f9e1" providerId="LiveId" clId="{B9DF32F5-72AB-4F69-B379-22E72741EAB4}" dt="2025-09-29T04:05:17.253" v="7"/>
          <ac:picMkLst>
            <pc:docMk/>
            <pc:sldMk cId="1309976717" sldId="299"/>
            <ac:picMk id="10" creationId="{DF6100BF-1EF9-7DBA-70DF-127BC9E11B19}"/>
          </ac:picMkLst>
        </pc:picChg>
      </pc:sldChg>
      <pc:sldChg chg="addSp delSp modSp modTransition modAnim">
        <pc:chgData name="Donna Lisi" userId="ce136bc61f48f9e1" providerId="LiveId" clId="{B9DF32F5-72AB-4F69-B379-22E72741EAB4}" dt="2025-09-29T04:06:57.186" v="11"/>
        <pc:sldMkLst>
          <pc:docMk/>
          <pc:sldMk cId="1738201868" sldId="300"/>
        </pc:sldMkLst>
        <pc:picChg chg="del">
          <ac:chgData name="Donna Lisi" userId="ce136bc61f48f9e1" providerId="LiveId" clId="{B9DF32F5-72AB-4F69-B379-22E72741EAB4}" dt="2025-09-29T04:02:40.069" v="2"/>
          <ac:picMkLst>
            <pc:docMk/>
            <pc:sldMk cId="1738201868" sldId="300"/>
            <ac:picMk id="4" creationId="{DF9D0F0B-6D86-63B2-CFBE-F93E72D433C6}"/>
          </ac:picMkLst>
        </pc:picChg>
        <pc:picChg chg="add del mod">
          <ac:chgData name="Donna Lisi" userId="ce136bc61f48f9e1" providerId="LiveId" clId="{B9DF32F5-72AB-4F69-B379-22E72741EAB4}" dt="2025-09-29T04:05:21.215" v="8"/>
          <ac:picMkLst>
            <pc:docMk/>
            <pc:sldMk cId="1738201868" sldId="300"/>
            <ac:picMk id="7" creationId="{EF924DCD-9ECA-9205-9C20-2BEB51C0D40E}"/>
          </ac:picMkLst>
        </pc:picChg>
        <pc:picChg chg="add del mod">
          <ac:chgData name="Donna Lisi" userId="ce136bc61f48f9e1" providerId="LiveId" clId="{B9DF32F5-72AB-4F69-B379-22E72741EAB4}" dt="2025-09-29T04:05:33.608" v="10"/>
          <ac:picMkLst>
            <pc:docMk/>
            <pc:sldMk cId="1738201868" sldId="300"/>
            <ac:picMk id="8" creationId="{9C984FC6-4162-D3CA-E8F9-55B3386EFF2E}"/>
          </ac:picMkLst>
        </pc:picChg>
        <pc:picChg chg="add mod">
          <ac:chgData name="Donna Lisi" userId="ce136bc61f48f9e1" providerId="LiveId" clId="{B9DF32F5-72AB-4F69-B379-22E72741EAB4}" dt="2025-09-29T04:06:57.186" v="11"/>
          <ac:picMkLst>
            <pc:docMk/>
            <pc:sldMk cId="1738201868" sldId="300"/>
            <ac:picMk id="9" creationId="{DCD6EACE-8610-EB68-18B0-79630CCACCC5}"/>
          </ac:picMkLst>
        </pc:picChg>
      </pc:sldChg>
      <pc:sldChg chg="addSp delSp modSp modTransition modAnim">
        <pc:chgData name="Donna Lisi" userId="ce136bc61f48f9e1" providerId="LiveId" clId="{B9DF32F5-72AB-4F69-B379-22E72741EAB4}" dt="2025-09-29T04:07:41.994" v="13"/>
        <pc:sldMkLst>
          <pc:docMk/>
          <pc:sldMk cId="2461659113" sldId="302"/>
        </pc:sldMkLst>
        <pc:picChg chg="del">
          <ac:chgData name="Donna Lisi" userId="ce136bc61f48f9e1" providerId="LiveId" clId="{B9DF32F5-72AB-4F69-B379-22E72741EAB4}" dt="2025-09-29T04:02:40.069" v="2"/>
          <ac:picMkLst>
            <pc:docMk/>
            <pc:sldMk cId="2461659113" sldId="302"/>
            <ac:picMk id="7" creationId="{682B3B7B-AAE3-A8AA-4CDE-10BCCF2B31F5}"/>
          </ac:picMkLst>
        </pc:picChg>
        <pc:picChg chg="add del mod">
          <ac:chgData name="Donna Lisi" userId="ce136bc61f48f9e1" providerId="LiveId" clId="{B9DF32F5-72AB-4F69-B379-22E72741EAB4}" dt="2025-09-29T04:07:00.422" v="12"/>
          <ac:picMkLst>
            <pc:docMk/>
            <pc:sldMk cId="2461659113" sldId="302"/>
            <ac:picMk id="9" creationId="{1EF09E68-E6EE-6C20-93DF-F76D31C5E442}"/>
          </ac:picMkLst>
        </pc:picChg>
        <pc:picChg chg="add mod">
          <ac:chgData name="Donna Lisi" userId="ce136bc61f48f9e1" providerId="LiveId" clId="{B9DF32F5-72AB-4F69-B379-22E72741EAB4}" dt="2025-09-29T04:07:41.994" v="13"/>
          <ac:picMkLst>
            <pc:docMk/>
            <pc:sldMk cId="2461659113" sldId="302"/>
            <ac:picMk id="10" creationId="{3C37BA2C-6D86-4BDF-0B15-1D179EB0DD5D}"/>
          </ac:picMkLst>
        </pc:picChg>
      </pc:sldChg>
      <pc:sldChg chg="addSp delSp modSp modTransition modAnim">
        <pc:chgData name="Donna Lisi" userId="ce136bc61f48f9e1" providerId="LiveId" clId="{B9DF32F5-72AB-4F69-B379-22E72741EAB4}" dt="2025-09-29T04:27:18.207" v="23"/>
        <pc:sldMkLst>
          <pc:docMk/>
          <pc:sldMk cId="1197879281" sldId="304"/>
        </pc:sldMkLst>
        <pc:picChg chg="del">
          <ac:chgData name="Donna Lisi" userId="ce136bc61f48f9e1" providerId="LiveId" clId="{B9DF32F5-72AB-4F69-B379-22E72741EAB4}" dt="2025-09-29T04:02:40.069" v="2"/>
          <ac:picMkLst>
            <pc:docMk/>
            <pc:sldMk cId="1197879281" sldId="304"/>
            <ac:picMk id="11" creationId="{458AFB3E-F721-EE31-6099-214E04950F9B}"/>
          </ac:picMkLst>
        </pc:picChg>
        <pc:picChg chg="add mod">
          <ac:chgData name="Donna Lisi" userId="ce136bc61f48f9e1" providerId="LiveId" clId="{B9DF32F5-72AB-4F69-B379-22E72741EAB4}" dt="2025-09-29T04:27:18.207" v="23"/>
          <ac:picMkLst>
            <pc:docMk/>
            <pc:sldMk cId="1197879281" sldId="304"/>
            <ac:picMk id="12" creationId="{0AAA7938-9282-59AE-2328-659164C4EB80}"/>
          </ac:picMkLst>
        </pc:picChg>
      </pc:sldChg>
      <pc:sldChg chg="addSp delSp modSp modTransition modAnim">
        <pc:chgData name="Donna Lisi" userId="ce136bc61f48f9e1" providerId="LiveId" clId="{B9DF32F5-72AB-4F69-B379-22E72741EAB4}" dt="2025-09-29T04:23:04.834" v="19"/>
        <pc:sldMkLst>
          <pc:docMk/>
          <pc:sldMk cId="3225350441" sldId="306"/>
        </pc:sldMkLst>
        <pc:picChg chg="del">
          <ac:chgData name="Donna Lisi" userId="ce136bc61f48f9e1" providerId="LiveId" clId="{B9DF32F5-72AB-4F69-B379-22E72741EAB4}" dt="2025-09-29T04:02:40.069" v="2"/>
          <ac:picMkLst>
            <pc:docMk/>
            <pc:sldMk cId="3225350441" sldId="306"/>
            <ac:picMk id="5" creationId="{1B0C6F5E-F0DE-4F0E-4A6C-2186FCCE4F07}"/>
          </ac:picMkLst>
        </pc:picChg>
        <pc:picChg chg="add mod">
          <ac:chgData name="Donna Lisi" userId="ce136bc61f48f9e1" providerId="LiveId" clId="{B9DF32F5-72AB-4F69-B379-22E72741EAB4}" dt="2025-09-29T04:23:04.834" v="19"/>
          <ac:picMkLst>
            <pc:docMk/>
            <pc:sldMk cId="3225350441" sldId="306"/>
            <ac:picMk id="6" creationId="{51BB9ECF-38B1-0ECB-AC67-9ADB51D0DAC4}"/>
          </ac:picMkLst>
        </pc:picChg>
      </pc:sldChg>
      <pc:sldChg chg="addSp delSp modSp modTransition modAnim">
        <pc:chgData name="Donna Lisi" userId="ce136bc61f48f9e1" providerId="LiveId" clId="{B9DF32F5-72AB-4F69-B379-22E72741EAB4}" dt="2025-09-29T04:23:04.834" v="19"/>
        <pc:sldMkLst>
          <pc:docMk/>
          <pc:sldMk cId="2560189773" sldId="307"/>
        </pc:sldMkLst>
        <pc:picChg chg="del">
          <ac:chgData name="Donna Lisi" userId="ce136bc61f48f9e1" providerId="LiveId" clId="{B9DF32F5-72AB-4F69-B379-22E72741EAB4}" dt="2025-09-29T04:02:40.069" v="2"/>
          <ac:picMkLst>
            <pc:docMk/>
            <pc:sldMk cId="2560189773" sldId="307"/>
            <ac:picMk id="4" creationId="{A3665BE9-0318-EFD4-DC8C-78D49DC06F2D}"/>
          </ac:picMkLst>
        </pc:picChg>
        <pc:picChg chg="add mod">
          <ac:chgData name="Donna Lisi" userId="ce136bc61f48f9e1" providerId="LiveId" clId="{B9DF32F5-72AB-4F69-B379-22E72741EAB4}" dt="2025-09-29T04:23:04.834" v="19"/>
          <ac:picMkLst>
            <pc:docMk/>
            <pc:sldMk cId="2560189773" sldId="307"/>
            <ac:picMk id="7" creationId="{71AC16C7-55AB-23FE-7FDD-BF444F838FF7}"/>
          </ac:picMkLst>
        </pc:picChg>
      </pc:sldChg>
      <pc:sldChg chg="addSp delSp modSp modTransition modAnim">
        <pc:chgData name="Donna Lisi" userId="ce136bc61f48f9e1" providerId="LiveId" clId="{B9DF32F5-72AB-4F69-B379-22E72741EAB4}" dt="2025-09-29T04:23:04.834" v="19"/>
        <pc:sldMkLst>
          <pc:docMk/>
          <pc:sldMk cId="3958933742" sldId="308"/>
        </pc:sldMkLst>
        <pc:picChg chg="del">
          <ac:chgData name="Donna Lisi" userId="ce136bc61f48f9e1" providerId="LiveId" clId="{B9DF32F5-72AB-4F69-B379-22E72741EAB4}" dt="2025-09-29T04:02:40.069" v="2"/>
          <ac:picMkLst>
            <pc:docMk/>
            <pc:sldMk cId="3958933742" sldId="308"/>
            <ac:picMk id="5" creationId="{D0465356-6130-D9D8-80A0-A9E3B9521393}"/>
          </ac:picMkLst>
        </pc:picChg>
        <pc:picChg chg="add mod">
          <ac:chgData name="Donna Lisi" userId="ce136bc61f48f9e1" providerId="LiveId" clId="{B9DF32F5-72AB-4F69-B379-22E72741EAB4}" dt="2025-09-29T04:23:04.834" v="19"/>
          <ac:picMkLst>
            <pc:docMk/>
            <pc:sldMk cId="3958933742" sldId="308"/>
            <ac:picMk id="6" creationId="{D32C70A8-A56B-E718-5310-8A157DAD56FA}"/>
          </ac:picMkLst>
        </pc:picChg>
      </pc:sldChg>
      <pc:sldChg chg="addSp delSp modSp modTransition modAnim">
        <pc:chgData name="Donna Lisi" userId="ce136bc61f48f9e1" providerId="LiveId" clId="{B9DF32F5-72AB-4F69-B379-22E72741EAB4}" dt="2025-09-29T04:24:18.454" v="21"/>
        <pc:sldMkLst>
          <pc:docMk/>
          <pc:sldMk cId="4190548379" sldId="309"/>
        </pc:sldMkLst>
        <pc:picChg chg="del">
          <ac:chgData name="Donna Lisi" userId="ce136bc61f48f9e1" providerId="LiveId" clId="{B9DF32F5-72AB-4F69-B379-22E72741EAB4}" dt="2025-09-29T04:02:40.069" v="2"/>
          <ac:picMkLst>
            <pc:docMk/>
            <pc:sldMk cId="4190548379" sldId="309"/>
            <ac:picMk id="5" creationId="{602C1AEF-F404-B12E-D3D7-9702ADF5D5FB}"/>
          </ac:picMkLst>
        </pc:picChg>
        <pc:picChg chg="add mod">
          <ac:chgData name="Donna Lisi" userId="ce136bc61f48f9e1" providerId="LiveId" clId="{B9DF32F5-72AB-4F69-B379-22E72741EAB4}" dt="2025-09-29T04:24:18.454" v="21"/>
          <ac:picMkLst>
            <pc:docMk/>
            <pc:sldMk cId="4190548379" sldId="309"/>
            <ac:picMk id="6" creationId="{38A1779C-5EA5-2C16-AF1D-F05B2AD65DAB}"/>
          </ac:picMkLst>
        </pc:picChg>
      </pc:sldChg>
      <pc:sldChg chg="addSp delSp modSp modTransition modAnim">
        <pc:chgData name="Donna Lisi" userId="ce136bc61f48f9e1" providerId="LiveId" clId="{B9DF32F5-72AB-4F69-B379-22E72741EAB4}" dt="2025-09-29T04:27:18.207" v="23"/>
        <pc:sldMkLst>
          <pc:docMk/>
          <pc:sldMk cId="2018467307" sldId="310"/>
        </pc:sldMkLst>
        <pc:picChg chg="del">
          <ac:chgData name="Donna Lisi" userId="ce136bc61f48f9e1" providerId="LiveId" clId="{B9DF32F5-72AB-4F69-B379-22E72741EAB4}" dt="2025-09-29T04:02:40.069" v="2"/>
          <ac:picMkLst>
            <pc:docMk/>
            <pc:sldMk cId="2018467307" sldId="310"/>
            <ac:picMk id="5" creationId="{AC8F695B-455E-F576-4DC0-7755A7E06558}"/>
          </ac:picMkLst>
        </pc:picChg>
        <pc:picChg chg="add mod">
          <ac:chgData name="Donna Lisi" userId="ce136bc61f48f9e1" providerId="LiveId" clId="{B9DF32F5-72AB-4F69-B379-22E72741EAB4}" dt="2025-09-29T04:27:18.207" v="23"/>
          <ac:picMkLst>
            <pc:docMk/>
            <pc:sldMk cId="2018467307" sldId="310"/>
            <ac:picMk id="6" creationId="{7B6F9103-D7F4-76C4-6692-09B6504CD37F}"/>
          </ac:picMkLst>
        </pc:picChg>
      </pc:sldChg>
      <pc:sldChg chg="addSp delSp modSp modTransition modAnim">
        <pc:chgData name="Donna Lisi" userId="ce136bc61f48f9e1" providerId="LiveId" clId="{B9DF32F5-72AB-4F69-B379-22E72741EAB4}" dt="2025-09-29T04:23:04.834" v="19"/>
        <pc:sldMkLst>
          <pc:docMk/>
          <pc:sldMk cId="1799367503" sldId="319"/>
        </pc:sldMkLst>
        <pc:picChg chg="del">
          <ac:chgData name="Donna Lisi" userId="ce136bc61f48f9e1" providerId="LiveId" clId="{B9DF32F5-72AB-4F69-B379-22E72741EAB4}" dt="2025-09-29T04:02:40.069" v="2"/>
          <ac:picMkLst>
            <pc:docMk/>
            <pc:sldMk cId="1799367503" sldId="319"/>
            <ac:picMk id="5" creationId="{2CE346A6-5187-9362-0F77-9C9AB22DEE27}"/>
          </ac:picMkLst>
        </pc:picChg>
        <pc:picChg chg="add mod">
          <ac:chgData name="Donna Lisi" userId="ce136bc61f48f9e1" providerId="LiveId" clId="{B9DF32F5-72AB-4F69-B379-22E72741EAB4}" dt="2025-09-29T04:23:04.834" v="19"/>
          <ac:picMkLst>
            <pc:docMk/>
            <pc:sldMk cId="1799367503" sldId="319"/>
            <ac:picMk id="6" creationId="{BAB82DE3-C99A-AC9C-EA60-96A2B1FA6127}"/>
          </ac:picMkLst>
        </pc:picChg>
      </pc:sldChg>
      <pc:sldChg chg="addSp delSp modSp modTransition modAnim">
        <pc:chgData name="Donna Lisi" userId="ce136bc61f48f9e1" providerId="LiveId" clId="{B9DF32F5-72AB-4F69-B379-22E72741EAB4}" dt="2025-09-29T04:27:18.207" v="23"/>
        <pc:sldMkLst>
          <pc:docMk/>
          <pc:sldMk cId="3538290421" sldId="320"/>
        </pc:sldMkLst>
        <pc:picChg chg="del">
          <ac:chgData name="Donna Lisi" userId="ce136bc61f48f9e1" providerId="LiveId" clId="{B9DF32F5-72AB-4F69-B379-22E72741EAB4}" dt="2025-09-29T04:02:40.069" v="2"/>
          <ac:picMkLst>
            <pc:docMk/>
            <pc:sldMk cId="3538290421" sldId="320"/>
            <ac:picMk id="7" creationId="{8FDE05A2-8A25-5CF6-F370-61625DB15CFC}"/>
          </ac:picMkLst>
        </pc:picChg>
        <pc:picChg chg="add mod">
          <ac:chgData name="Donna Lisi" userId="ce136bc61f48f9e1" providerId="LiveId" clId="{B9DF32F5-72AB-4F69-B379-22E72741EAB4}" dt="2025-09-29T04:27:18.207" v="23"/>
          <ac:picMkLst>
            <pc:docMk/>
            <pc:sldMk cId="3538290421" sldId="320"/>
            <ac:picMk id="8" creationId="{9F4AE07D-0F64-6D63-83E6-1FF9DEED8D46}"/>
          </ac:picMkLst>
        </pc:picChg>
      </pc:sldChg>
      <pc:sldChg chg="addSp delSp modSp modTransition modAnim">
        <pc:chgData name="Donna Lisi" userId="ce136bc61f48f9e1" providerId="LiveId" clId="{B9DF32F5-72AB-4F69-B379-22E72741EAB4}" dt="2025-09-29T04:27:18.207" v="23"/>
        <pc:sldMkLst>
          <pc:docMk/>
          <pc:sldMk cId="1591206059" sldId="321"/>
        </pc:sldMkLst>
        <pc:picChg chg="del">
          <ac:chgData name="Donna Lisi" userId="ce136bc61f48f9e1" providerId="LiveId" clId="{B9DF32F5-72AB-4F69-B379-22E72741EAB4}" dt="2025-09-29T04:02:40.069" v="2"/>
          <ac:picMkLst>
            <pc:docMk/>
            <pc:sldMk cId="1591206059" sldId="321"/>
            <ac:picMk id="4" creationId="{73EE9A4F-F3D7-BD7B-F377-C8DE778C8952}"/>
          </ac:picMkLst>
        </pc:picChg>
        <pc:picChg chg="add mod">
          <ac:chgData name="Donna Lisi" userId="ce136bc61f48f9e1" providerId="LiveId" clId="{B9DF32F5-72AB-4F69-B379-22E72741EAB4}" dt="2025-09-29T04:27:18.207" v="23"/>
          <ac:picMkLst>
            <pc:docMk/>
            <pc:sldMk cId="1591206059" sldId="321"/>
            <ac:picMk id="5" creationId="{09499399-1C87-6D35-AF54-598545E61560}"/>
          </ac:picMkLst>
        </pc:picChg>
      </pc:sldChg>
      <pc:sldChg chg="addSp delSp modSp modTransition modAnim">
        <pc:chgData name="Donna Lisi" userId="ce136bc61f48f9e1" providerId="LiveId" clId="{B9DF32F5-72AB-4F69-B379-22E72741EAB4}" dt="2025-09-29T04:23:04.834" v="19"/>
        <pc:sldMkLst>
          <pc:docMk/>
          <pc:sldMk cId="3583292696" sldId="322"/>
        </pc:sldMkLst>
        <pc:picChg chg="del">
          <ac:chgData name="Donna Lisi" userId="ce136bc61f48f9e1" providerId="LiveId" clId="{B9DF32F5-72AB-4F69-B379-22E72741EAB4}" dt="2025-09-29T04:02:40.069" v="2"/>
          <ac:picMkLst>
            <pc:docMk/>
            <pc:sldMk cId="3583292696" sldId="322"/>
            <ac:picMk id="4" creationId="{A3785626-D2AB-7C96-0521-E1F99F6D86A5}"/>
          </ac:picMkLst>
        </pc:picChg>
        <pc:picChg chg="add mod">
          <ac:chgData name="Donna Lisi" userId="ce136bc61f48f9e1" providerId="LiveId" clId="{B9DF32F5-72AB-4F69-B379-22E72741EAB4}" dt="2025-09-29T04:23:04.834" v="19"/>
          <ac:picMkLst>
            <pc:docMk/>
            <pc:sldMk cId="3583292696" sldId="322"/>
            <ac:picMk id="6" creationId="{FC1BB3B5-1A75-8B29-F79D-7790D2F9D0B3}"/>
          </ac:picMkLst>
        </pc:picChg>
      </pc:sldChg>
      <pc:sldChg chg="addSp delSp modSp modTransition modAnim">
        <pc:chgData name="Donna Lisi" userId="ce136bc61f48f9e1" providerId="LiveId" clId="{B9DF32F5-72AB-4F69-B379-22E72741EAB4}" dt="2025-09-29T04:23:04.834" v="19"/>
        <pc:sldMkLst>
          <pc:docMk/>
          <pc:sldMk cId="3132107495" sldId="324"/>
        </pc:sldMkLst>
        <pc:picChg chg="del">
          <ac:chgData name="Donna Lisi" userId="ce136bc61f48f9e1" providerId="LiveId" clId="{B9DF32F5-72AB-4F69-B379-22E72741EAB4}" dt="2025-09-29T04:02:40.069" v="2"/>
          <ac:picMkLst>
            <pc:docMk/>
            <pc:sldMk cId="3132107495" sldId="324"/>
            <ac:picMk id="4" creationId="{074D9E49-66B5-0D1A-C9E7-A57747F45739}"/>
          </ac:picMkLst>
        </pc:picChg>
        <pc:picChg chg="add mod">
          <ac:chgData name="Donna Lisi" userId="ce136bc61f48f9e1" providerId="LiveId" clId="{B9DF32F5-72AB-4F69-B379-22E72741EAB4}" dt="2025-09-29T04:23:04.834" v="19"/>
          <ac:picMkLst>
            <pc:docMk/>
            <pc:sldMk cId="3132107495" sldId="324"/>
            <ac:picMk id="5" creationId="{D68126D7-9D15-9F4E-B0F8-3C68CAE30DBE}"/>
          </ac:picMkLst>
        </pc:picChg>
      </pc:sldChg>
      <pc:sldChg chg="addSp delSp modSp modTransition modAnim">
        <pc:chgData name="Donna Lisi" userId="ce136bc61f48f9e1" providerId="LiveId" clId="{B9DF32F5-72AB-4F69-B379-22E72741EAB4}" dt="2025-09-29T04:23:04.834" v="19"/>
        <pc:sldMkLst>
          <pc:docMk/>
          <pc:sldMk cId="845262170" sldId="325"/>
        </pc:sldMkLst>
        <pc:picChg chg="del">
          <ac:chgData name="Donna Lisi" userId="ce136bc61f48f9e1" providerId="LiveId" clId="{B9DF32F5-72AB-4F69-B379-22E72741EAB4}" dt="2025-09-29T04:02:40.069" v="2"/>
          <ac:picMkLst>
            <pc:docMk/>
            <pc:sldMk cId="845262170" sldId="325"/>
            <ac:picMk id="7" creationId="{CF234D97-27A1-8FF4-295D-2D077E286791}"/>
          </ac:picMkLst>
        </pc:picChg>
        <pc:picChg chg="add mod">
          <ac:chgData name="Donna Lisi" userId="ce136bc61f48f9e1" providerId="LiveId" clId="{B9DF32F5-72AB-4F69-B379-22E72741EAB4}" dt="2025-09-29T04:23:04.834" v="19"/>
          <ac:picMkLst>
            <pc:docMk/>
            <pc:sldMk cId="845262170" sldId="325"/>
            <ac:picMk id="8" creationId="{1D7F149A-B38F-FE23-138C-87E012340624}"/>
          </ac:picMkLst>
        </pc:picChg>
      </pc:sldChg>
      <pc:sldChg chg="addSp delSp modSp modTransition modAnim">
        <pc:chgData name="Donna Lisi" userId="ce136bc61f48f9e1" providerId="LiveId" clId="{B9DF32F5-72AB-4F69-B379-22E72741EAB4}" dt="2025-09-29T04:23:04.834" v="19"/>
        <pc:sldMkLst>
          <pc:docMk/>
          <pc:sldMk cId="3200800466" sldId="326"/>
        </pc:sldMkLst>
        <pc:picChg chg="del">
          <ac:chgData name="Donna Lisi" userId="ce136bc61f48f9e1" providerId="LiveId" clId="{B9DF32F5-72AB-4F69-B379-22E72741EAB4}" dt="2025-09-29T04:02:40.069" v="2"/>
          <ac:picMkLst>
            <pc:docMk/>
            <pc:sldMk cId="3200800466" sldId="326"/>
            <ac:picMk id="10" creationId="{E3C36A66-2D7A-363F-59D1-D537E853C422}"/>
          </ac:picMkLst>
        </pc:picChg>
        <pc:picChg chg="add mod">
          <ac:chgData name="Donna Lisi" userId="ce136bc61f48f9e1" providerId="LiveId" clId="{B9DF32F5-72AB-4F69-B379-22E72741EAB4}" dt="2025-09-29T04:23:04.834" v="19"/>
          <ac:picMkLst>
            <pc:docMk/>
            <pc:sldMk cId="3200800466" sldId="326"/>
            <ac:picMk id="11" creationId="{F92E0A58-EA19-F4ED-F126-C7BE94C3B026}"/>
          </ac:picMkLst>
        </pc:picChg>
      </pc:sldChg>
      <pc:sldChg chg="addSp delSp modSp modTransition modAnim">
        <pc:chgData name="Donna Lisi" userId="ce136bc61f48f9e1" providerId="LiveId" clId="{B9DF32F5-72AB-4F69-B379-22E72741EAB4}" dt="2025-09-29T04:24:18.454" v="21"/>
        <pc:sldMkLst>
          <pc:docMk/>
          <pc:sldMk cId="1634652089" sldId="327"/>
        </pc:sldMkLst>
        <pc:picChg chg="del">
          <ac:chgData name="Donna Lisi" userId="ce136bc61f48f9e1" providerId="LiveId" clId="{B9DF32F5-72AB-4F69-B379-22E72741EAB4}" dt="2025-09-29T04:02:40.069" v="2"/>
          <ac:picMkLst>
            <pc:docMk/>
            <pc:sldMk cId="1634652089" sldId="327"/>
            <ac:picMk id="3" creationId="{C5132830-7279-2587-AB72-7A7EDAFED8CD}"/>
          </ac:picMkLst>
        </pc:picChg>
        <pc:picChg chg="add del mod">
          <ac:chgData name="Donna Lisi" userId="ce136bc61f48f9e1" providerId="LiveId" clId="{B9DF32F5-72AB-4F69-B379-22E72741EAB4}" dt="2025-09-29T04:23:06.817" v="20"/>
          <ac:picMkLst>
            <pc:docMk/>
            <pc:sldMk cId="1634652089" sldId="327"/>
            <ac:picMk id="4" creationId="{86475A1E-EA38-52C0-7B28-9124F6DDC4B8}"/>
          </ac:picMkLst>
        </pc:picChg>
        <pc:picChg chg="add mod">
          <ac:chgData name="Donna Lisi" userId="ce136bc61f48f9e1" providerId="LiveId" clId="{B9DF32F5-72AB-4F69-B379-22E72741EAB4}" dt="2025-09-29T04:24:18.454" v="21"/>
          <ac:picMkLst>
            <pc:docMk/>
            <pc:sldMk cId="1634652089" sldId="327"/>
            <ac:picMk id="6" creationId="{09DFD90E-1D32-21B9-03A7-B7EA8F60C513}"/>
          </ac:picMkLst>
        </pc:picChg>
      </pc:sldChg>
      <pc:sldChg chg="addSp delSp modSp modTransition modAnim">
        <pc:chgData name="Donna Lisi" userId="ce136bc61f48f9e1" providerId="LiveId" clId="{B9DF32F5-72AB-4F69-B379-22E72741EAB4}" dt="2025-09-29T04:27:18.207" v="23"/>
        <pc:sldMkLst>
          <pc:docMk/>
          <pc:sldMk cId="1645162342" sldId="329"/>
        </pc:sldMkLst>
        <pc:picChg chg="del">
          <ac:chgData name="Donna Lisi" userId="ce136bc61f48f9e1" providerId="LiveId" clId="{B9DF32F5-72AB-4F69-B379-22E72741EAB4}" dt="2025-09-29T04:02:40.069" v="2"/>
          <ac:picMkLst>
            <pc:docMk/>
            <pc:sldMk cId="1645162342" sldId="329"/>
            <ac:picMk id="6" creationId="{C8EB1F68-3BCD-AC85-B210-8CAB13AA087F}"/>
          </ac:picMkLst>
        </pc:picChg>
        <pc:picChg chg="add del mod">
          <ac:chgData name="Donna Lisi" userId="ce136bc61f48f9e1" providerId="LiveId" clId="{B9DF32F5-72AB-4F69-B379-22E72741EAB4}" dt="2025-09-29T04:24:21.776" v="22"/>
          <ac:picMkLst>
            <pc:docMk/>
            <pc:sldMk cId="1645162342" sldId="329"/>
            <ac:picMk id="8" creationId="{3A3D1B71-F0BA-EBDF-C24A-80813E0250A1}"/>
          </ac:picMkLst>
        </pc:picChg>
        <pc:picChg chg="add mod">
          <ac:chgData name="Donna Lisi" userId="ce136bc61f48f9e1" providerId="LiveId" clId="{B9DF32F5-72AB-4F69-B379-22E72741EAB4}" dt="2025-09-29T04:27:18.207" v="23"/>
          <ac:picMkLst>
            <pc:docMk/>
            <pc:sldMk cId="1645162342" sldId="329"/>
            <ac:picMk id="9" creationId="{F8634DFF-492C-5D8D-7209-988BD0BEAAB7}"/>
          </ac:picMkLst>
        </pc:picChg>
      </pc:sldChg>
      <pc:sldChg chg="addSp delSp modSp modTransition modAnim">
        <pc:chgData name="Donna Lisi" userId="ce136bc61f48f9e1" providerId="LiveId" clId="{B9DF32F5-72AB-4F69-B379-22E72741EAB4}" dt="2025-09-29T04:27:18.207" v="23"/>
        <pc:sldMkLst>
          <pc:docMk/>
          <pc:sldMk cId="3629483033" sldId="330"/>
        </pc:sldMkLst>
        <pc:picChg chg="del">
          <ac:chgData name="Donna Lisi" userId="ce136bc61f48f9e1" providerId="LiveId" clId="{B9DF32F5-72AB-4F69-B379-22E72741EAB4}" dt="2025-09-29T04:02:40.069" v="2"/>
          <ac:picMkLst>
            <pc:docMk/>
            <pc:sldMk cId="3629483033" sldId="330"/>
            <ac:picMk id="4" creationId="{BB6C8C44-3512-D8C4-86FA-96095AF74A19}"/>
          </ac:picMkLst>
        </pc:picChg>
        <pc:picChg chg="add mod">
          <ac:chgData name="Donna Lisi" userId="ce136bc61f48f9e1" providerId="LiveId" clId="{B9DF32F5-72AB-4F69-B379-22E72741EAB4}" dt="2025-09-29T04:27:18.207" v="23"/>
          <ac:picMkLst>
            <pc:docMk/>
            <pc:sldMk cId="3629483033" sldId="330"/>
            <ac:picMk id="5" creationId="{A15DC3A6-673A-6E4E-4568-EE5627B5CC6E}"/>
          </ac:picMkLst>
        </pc:picChg>
      </pc:sldChg>
      <pc:sldChg chg="addSp delSp modSp modTransition modAnim">
        <pc:chgData name="Donna Lisi" userId="ce136bc61f48f9e1" providerId="LiveId" clId="{B9DF32F5-72AB-4F69-B379-22E72741EAB4}" dt="2025-09-29T04:27:18.207" v="23"/>
        <pc:sldMkLst>
          <pc:docMk/>
          <pc:sldMk cId="4067832154" sldId="331"/>
        </pc:sldMkLst>
        <pc:picChg chg="del">
          <ac:chgData name="Donna Lisi" userId="ce136bc61f48f9e1" providerId="LiveId" clId="{B9DF32F5-72AB-4F69-B379-22E72741EAB4}" dt="2025-09-29T04:02:40.069" v="2"/>
          <ac:picMkLst>
            <pc:docMk/>
            <pc:sldMk cId="4067832154" sldId="331"/>
            <ac:picMk id="5" creationId="{E4D5B4C5-1E0B-E30D-F0B8-F085BD6C966D}"/>
          </ac:picMkLst>
        </pc:picChg>
        <pc:picChg chg="add mod">
          <ac:chgData name="Donna Lisi" userId="ce136bc61f48f9e1" providerId="LiveId" clId="{B9DF32F5-72AB-4F69-B379-22E72741EAB4}" dt="2025-09-29T04:27:18.207" v="23"/>
          <ac:picMkLst>
            <pc:docMk/>
            <pc:sldMk cId="4067832154" sldId="331"/>
            <ac:picMk id="6" creationId="{6D8FEF42-ABB1-FABE-F073-A714396D0ABC}"/>
          </ac:picMkLst>
        </pc:picChg>
      </pc:sldChg>
      <pc:sldChg chg="addSp delSp modSp modTransition modAnim">
        <pc:chgData name="Donna Lisi" userId="ce136bc61f48f9e1" providerId="LiveId" clId="{B9DF32F5-72AB-4F69-B379-22E72741EAB4}" dt="2025-09-29T04:23:04.834" v="19"/>
        <pc:sldMkLst>
          <pc:docMk/>
          <pc:sldMk cId="1373008048" sldId="334"/>
        </pc:sldMkLst>
        <pc:picChg chg="del">
          <ac:chgData name="Donna Lisi" userId="ce136bc61f48f9e1" providerId="LiveId" clId="{B9DF32F5-72AB-4F69-B379-22E72741EAB4}" dt="2025-09-29T04:02:40.069" v="2"/>
          <ac:picMkLst>
            <pc:docMk/>
            <pc:sldMk cId="1373008048" sldId="334"/>
            <ac:picMk id="5" creationId="{124B6E29-9E67-66B6-5FA9-1605131F3882}"/>
          </ac:picMkLst>
        </pc:picChg>
        <pc:picChg chg="add mod">
          <ac:chgData name="Donna Lisi" userId="ce136bc61f48f9e1" providerId="LiveId" clId="{B9DF32F5-72AB-4F69-B379-22E72741EAB4}" dt="2025-09-29T04:23:04.834" v="19"/>
          <ac:picMkLst>
            <pc:docMk/>
            <pc:sldMk cId="1373008048" sldId="334"/>
            <ac:picMk id="6" creationId="{E48E28B2-90D3-C809-D2DC-A02F647A7F23}"/>
          </ac:picMkLst>
        </pc:picChg>
      </pc:sldChg>
      <pc:sldChg chg="del">
        <pc:chgData name="Donna Lisi" userId="ce136bc61f48f9e1" providerId="LiveId" clId="{B9DF32F5-72AB-4F69-B379-22E72741EAB4}" dt="2025-09-29T04:02:09.182" v="0" actId="47"/>
        <pc:sldMkLst>
          <pc:docMk/>
          <pc:sldMk cId="1792532852" sldId="33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103652" cy="352068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364671" y="0"/>
            <a:ext cx="4103652" cy="352068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28.09.2025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92363" y="527050"/>
            <a:ext cx="4684712" cy="2635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46997" y="3338124"/>
            <a:ext cx="7575973" cy="3163721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76250"/>
            <a:ext cx="4103652" cy="350438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364671" y="6676250"/>
            <a:ext cx="4103652" cy="350438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103652" cy="352068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364671" y="0"/>
            <a:ext cx="4103652" cy="352068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92363" y="527050"/>
            <a:ext cx="4684712" cy="2635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46997" y="3338124"/>
            <a:ext cx="7575973" cy="3163721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r>
              <a:rPr lang="en-US" dirty="0"/>
              <a:t>The Prescription Drug Monitoring Program can be used to identify patients who engage in Doctor Shopping.</a:t>
            </a:r>
          </a:p>
          <a:p>
            <a:endParaRPr lang="en-US" dirty="0"/>
          </a:p>
          <a:p>
            <a:r>
              <a:rPr lang="en-US" dirty="0"/>
              <a:t>Doctor Shopping is a practice where individuals visit multiple prescribers to obtain  prescriptions for opioids or other controlled substances- weigh the fact that OAs go to multiple doctors so it is doctor shopping or convenience?</a:t>
            </a:r>
          </a:p>
          <a:p>
            <a:endParaRPr lang="en-US" dirty="0"/>
          </a:p>
          <a:p>
            <a:r>
              <a:rPr lang="en-US" dirty="0"/>
              <a:t>Pain management:</a:t>
            </a:r>
          </a:p>
          <a:p>
            <a:r>
              <a:rPr lang="en-US" dirty="0"/>
              <a:t>Chronic pain conditions are more prevalent in older adults, and opioids are sometimes used to manage this pain. </a:t>
            </a:r>
          </a:p>
          <a:p>
            <a:endParaRPr lang="en-US" dirty="0"/>
          </a:p>
          <a:p>
            <a:r>
              <a:rPr lang="en-US" dirty="0"/>
              <a:t>Access to healthcare:</a:t>
            </a:r>
          </a:p>
          <a:p>
            <a:r>
              <a:rPr lang="en-US" dirty="0"/>
              <a:t>Lower-income individuals may have limited access to other forms of pain management or may be more likely to rely on opioid prescriptions due to financial barriers or lack of insurance. </a:t>
            </a:r>
          </a:p>
          <a:p>
            <a:endParaRPr lang="en-US" dirty="0"/>
          </a:p>
          <a:p>
            <a:r>
              <a:rPr lang="en-US" dirty="0"/>
              <a:t>Underlying health conditions:</a:t>
            </a:r>
          </a:p>
          <a:p>
            <a:r>
              <a:rPr lang="en-US" dirty="0"/>
              <a:t>Older adults with multiple health conditions or disabilities may be more prone to experiencing pain and may require opioid prescriptions for pain relief. </a:t>
            </a:r>
          </a:p>
          <a:p>
            <a:endParaRPr lang="en-US" dirty="0"/>
          </a:p>
          <a:p>
            <a:r>
              <a:rPr lang="en-US" dirty="0"/>
              <a:t>Mental health:</a:t>
            </a:r>
          </a:p>
          <a:p>
            <a:r>
              <a:rPr lang="en-US" dirty="0"/>
              <a:t>Depression and anxiety, which are more common in older adults, can also increase pain sensitivity and opioid use. </a:t>
            </a:r>
          </a:p>
          <a:p>
            <a:endParaRPr lang="en-US" dirty="0"/>
          </a:p>
          <a:p>
            <a:r>
              <a:rPr lang="en-US" dirty="0"/>
              <a:t>Social isolation:</a:t>
            </a:r>
          </a:p>
          <a:p>
            <a:r>
              <a:rPr lang="en-US" dirty="0"/>
              <a:t>Older adults who are socially isolated may be more likely to experience chronic pain and turn to opioids for pain relief.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76250"/>
            <a:ext cx="4103652" cy="350438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364671" y="6676250"/>
            <a:ext cx="4103652" cy="350438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92363" y="527050"/>
            <a:ext cx="4684712" cy="26352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https://www.fda.gov/drugs/drug-safety-and-availability/fda-drug-safety-communication-fda-warns-about-serious-risks-and-death-when-combining-opioid-pain-or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01555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F135B1-8DD4-825A-51A0-2DF4C45D97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16B2863-6EBF-588E-9F91-BA1B95E4432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103652" cy="352068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482B8B-6503-6145-B75F-3A88203D31F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364671" y="0"/>
            <a:ext cx="4103652" cy="352068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E1E47F23-CF7A-82D8-78EE-E60A10EC59B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392363" y="527050"/>
            <a:ext cx="4684712" cy="2635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D5C12B34-4B35-2E59-C5C6-5E8C0419EE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46997" y="3338124"/>
            <a:ext cx="7575973" cy="3163721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endParaRPr lang="en-US" dirty="0"/>
          </a:p>
          <a:p>
            <a:r>
              <a:rPr lang="en-US" dirty="0"/>
              <a:t>Doctor Shopping is a practice where individuals visit multiple prescribers to obtain  prescriptions for opioids or other controlled substances- weigh the fact that OAs go to multiple doctors so it is doctor shopping or convenience?</a:t>
            </a:r>
          </a:p>
          <a:p>
            <a:endParaRPr lang="en-US" dirty="0"/>
          </a:p>
          <a:p>
            <a:r>
              <a:rPr lang="en-US" dirty="0"/>
              <a:t>Pain management:</a:t>
            </a:r>
          </a:p>
          <a:p>
            <a:r>
              <a:rPr lang="en-US" dirty="0"/>
              <a:t>Chronic pain conditions are more prevalent in older adults, and opioids are sometimes used to manage this pain. </a:t>
            </a:r>
          </a:p>
          <a:p>
            <a:endParaRPr lang="en-US" dirty="0"/>
          </a:p>
          <a:p>
            <a:r>
              <a:rPr lang="en-US" dirty="0"/>
              <a:t>Access to healthcare:</a:t>
            </a:r>
          </a:p>
          <a:p>
            <a:r>
              <a:rPr lang="en-US" dirty="0"/>
              <a:t>Lower-income individuals may have limited access to other forms of pain management or may be more likely to rely on opioid prescriptions due to financial barriers or lack of insurance. </a:t>
            </a:r>
          </a:p>
          <a:p>
            <a:endParaRPr lang="en-US" dirty="0"/>
          </a:p>
          <a:p>
            <a:r>
              <a:rPr lang="en-US" dirty="0"/>
              <a:t>Underlying health conditions:</a:t>
            </a:r>
          </a:p>
          <a:p>
            <a:r>
              <a:rPr lang="en-US" dirty="0"/>
              <a:t>Older adults with multiple health conditions or disabilities may be more prone to experiencing pain and may require opioid prescriptions for pain relief. </a:t>
            </a:r>
          </a:p>
          <a:p>
            <a:endParaRPr lang="en-US" dirty="0"/>
          </a:p>
          <a:p>
            <a:r>
              <a:rPr lang="en-US" dirty="0"/>
              <a:t>Mental health:</a:t>
            </a:r>
          </a:p>
          <a:p>
            <a:r>
              <a:rPr lang="en-US" dirty="0"/>
              <a:t>Depression and anxiety, which are more common in older adults, can also increase pain sensitivity and opioid use. </a:t>
            </a:r>
          </a:p>
          <a:p>
            <a:endParaRPr lang="en-US" dirty="0"/>
          </a:p>
          <a:p>
            <a:r>
              <a:rPr lang="en-US" dirty="0"/>
              <a:t>Social isolation:</a:t>
            </a:r>
          </a:p>
          <a:p>
            <a:r>
              <a:rPr lang="en-US" dirty="0"/>
              <a:t>Older adults who are socially isolated may be more likely to experience chronic pain and turn to opioids for pain relief. 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79297E-E895-E80D-8232-26549C68219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676250"/>
            <a:ext cx="4103652" cy="350438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A023F5-3E62-16D9-D2EA-7AB78D574A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364671" y="6676250"/>
            <a:ext cx="4103652" cy="350438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430338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7E120-A898-F4F2-732C-8F796EA2EF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3B5DA9F-259B-7B58-3D8C-7C9619895C7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103652" cy="352068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5162ED-CE99-2AD9-7809-298CA46435FF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364671" y="0"/>
            <a:ext cx="4103652" cy="352068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258AF6E4-6439-4A4E-3D61-4C4755F2EC1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392363" y="527050"/>
            <a:ext cx="4684712" cy="2635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45930AC9-8991-971A-1C46-099436D361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46997" y="3338124"/>
            <a:ext cx="7575973" cy="3163721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r>
              <a:rPr lang="en-US" dirty="0"/>
              <a:t>The Prescription Drug Monitoring Program can be used to identify patients who engage in Doctor Shopping.</a:t>
            </a:r>
          </a:p>
          <a:p>
            <a:endParaRPr lang="en-US" dirty="0"/>
          </a:p>
          <a:p>
            <a:r>
              <a:rPr lang="en-US" dirty="0"/>
              <a:t>Doctor Shopping is a practice where individuals visit multiple prescribers to obtain  prescriptions for opioids or other controlled substances- weigh the fact that OAs go to multiple doctors so it is doctor shopping or convenience?</a:t>
            </a:r>
          </a:p>
          <a:p>
            <a:endParaRPr lang="en-US" dirty="0"/>
          </a:p>
          <a:p>
            <a:r>
              <a:rPr lang="en-US" dirty="0"/>
              <a:t>Pain management:</a:t>
            </a:r>
          </a:p>
          <a:p>
            <a:r>
              <a:rPr lang="en-US" dirty="0"/>
              <a:t>Chronic pain conditions are more prevalent in older adults, and opioids are sometimes used to manage this pain. </a:t>
            </a:r>
          </a:p>
          <a:p>
            <a:endParaRPr lang="en-US" dirty="0"/>
          </a:p>
          <a:p>
            <a:r>
              <a:rPr lang="en-US" dirty="0"/>
              <a:t>Access to healthcare:</a:t>
            </a:r>
          </a:p>
          <a:p>
            <a:r>
              <a:rPr lang="en-US" dirty="0"/>
              <a:t>Lower-income individuals may have limited access to other forms of pain management or may be more likely to rely on opioid prescriptions due to financial barriers or lack of insurance. </a:t>
            </a:r>
          </a:p>
          <a:p>
            <a:endParaRPr lang="en-US" dirty="0"/>
          </a:p>
          <a:p>
            <a:r>
              <a:rPr lang="en-US" dirty="0"/>
              <a:t>Underlying health conditions:</a:t>
            </a:r>
          </a:p>
          <a:p>
            <a:r>
              <a:rPr lang="en-US" dirty="0"/>
              <a:t>Older adults with multiple health conditions or disabilities may be more prone to experiencing pain and may require opioid prescriptions for pain relief. </a:t>
            </a:r>
          </a:p>
          <a:p>
            <a:endParaRPr lang="en-US" dirty="0"/>
          </a:p>
          <a:p>
            <a:r>
              <a:rPr lang="en-US" dirty="0"/>
              <a:t>Mental health:</a:t>
            </a:r>
          </a:p>
          <a:p>
            <a:r>
              <a:rPr lang="en-US" dirty="0"/>
              <a:t>Depression and anxiety, which are more common in older adults, can also increase pain sensitivity and opioid use. </a:t>
            </a:r>
          </a:p>
          <a:p>
            <a:endParaRPr lang="en-US" dirty="0"/>
          </a:p>
          <a:p>
            <a:r>
              <a:rPr lang="en-US" dirty="0"/>
              <a:t>Social isolation:</a:t>
            </a:r>
          </a:p>
          <a:p>
            <a:r>
              <a:rPr lang="en-US" dirty="0"/>
              <a:t>Older adults who are socially isolated may be more likely to experience chronic pain and turn to opioids for pain relief. 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48C25C-86F4-0ECF-E9E0-2AFF528A0F8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676250"/>
            <a:ext cx="4103652" cy="350438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23F42F-2DEF-F6CD-08D0-03EF5AC7E7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364671" y="6676250"/>
            <a:ext cx="4103652" cy="350438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3893539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7643B8-DCF0-CBE6-5777-ED7D89D45E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AFA7964-9A05-2D62-2764-FAC4F67327D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103652" cy="352068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F91892-0B6C-F102-26EF-056CD71184D0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364671" y="0"/>
            <a:ext cx="4103652" cy="352068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CB2E62DC-6C35-A9D8-E168-AF8A1D3D2AD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392363" y="527050"/>
            <a:ext cx="4684712" cy="2635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4D33A97D-D56D-4D96-97D6-8CC5E7B966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46997" y="3338124"/>
            <a:ext cx="7575973" cy="3163721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r>
              <a:rPr lang="en-US" dirty="0"/>
              <a:t>https://www.fda.gov/news-events/press-announcements/fda-requires-major-changes-opioid-pain-medication-labeling-emphasize-risks</a:t>
            </a:r>
          </a:p>
          <a:p>
            <a:r>
              <a:rPr lang="en-US" dirty="0"/>
              <a:t>Released July 31. 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C99056-B2D0-B2D3-E989-8F2419CA36E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676250"/>
            <a:ext cx="4103652" cy="350438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DFB360-7CF5-7C86-958F-DD8699DC15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364671" y="6676250"/>
            <a:ext cx="4103652" cy="350438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4136108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103652" cy="352068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364671" y="0"/>
            <a:ext cx="4103652" cy="352068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92363" y="527050"/>
            <a:ext cx="4684712" cy="2635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46997" y="3338124"/>
            <a:ext cx="7575973" cy="3163721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r>
              <a:rPr lang="en-US" dirty="0"/>
              <a:t>Over 690 pharmacies in the state involved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76250"/>
            <a:ext cx="4103652" cy="350438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364671" y="6676250"/>
            <a:ext cx="4103652" cy="350438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103652" cy="352068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364671" y="0"/>
            <a:ext cx="4103652" cy="352068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92363" y="527050"/>
            <a:ext cx="4684712" cy="2635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46997" y="3338124"/>
            <a:ext cx="7575973" cy="3163721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r>
              <a:rPr lang="en-US" dirty="0"/>
              <a:t>Resources such as the Knock Out Opioid Abuse Day Learning series and the efforts of PDFNJ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76250"/>
            <a:ext cx="4103652" cy="350438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364671" y="6676250"/>
            <a:ext cx="4103652" cy="350438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.png"/><Relationship Id="rId5" Type="http://schemas.openxmlformats.org/officeDocument/2006/relationships/hyperlink" Target="https://www.nj.gov/health/populationhealth/opioid/" TargetMode="Externa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2.m4a"/><Relationship Id="rId7" Type="http://schemas.microsoft.com/office/2007/relationships/hdphoto" Target="../media/hdphoto1.wdp"/><Relationship Id="rId2" Type="http://schemas.microsoft.com/office/2007/relationships/media" Target="../media/media12.m4a"/><Relationship Id="rId1" Type="http://schemas.openxmlformats.org/officeDocument/2006/relationships/tags" Target="../tags/tag5.xml"/><Relationship Id="rId6" Type="http://schemas.openxmlformats.org/officeDocument/2006/relationships/image" Target="../media/image19.png"/><Relationship Id="rId5" Type="http://schemas.openxmlformats.org/officeDocument/2006/relationships/hyperlink" Target="https://www.nj.gov/health/populationhealth/opioid/" TargetMode="External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6.xml"/><Relationship Id="rId6" Type="http://schemas.openxmlformats.org/officeDocument/2006/relationships/image" Target="../media/image4.png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4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2.m4a"/><Relationship Id="rId7" Type="http://schemas.openxmlformats.org/officeDocument/2006/relationships/image" Target="../media/image6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hyperlink" Target="https://www.rollingstone.com/music/music-news/tom-pettys-cause-of-death-accidental-overdose-202789/" TargetMode="Externa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4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hyperlink" Target="https://cann-dir.psu.edu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4.png"/><Relationship Id="rId4" Type="http://schemas.openxmlformats.org/officeDocument/2006/relationships/image" Target="../media/image3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m4a"/><Relationship Id="rId7" Type="http://schemas.openxmlformats.org/officeDocument/2006/relationships/image" Target="../media/image4.png"/><Relationship Id="rId2" Type="http://schemas.microsoft.com/office/2007/relationships/media" Target="../media/media27.m4a"/><Relationship Id="rId1" Type="http://schemas.openxmlformats.org/officeDocument/2006/relationships/tags" Target="../tags/tag7.xml"/><Relationship Id="rId6" Type="http://schemas.openxmlformats.org/officeDocument/2006/relationships/image" Target="../media/image32.png"/><Relationship Id="rId5" Type="http://schemas.openxmlformats.org/officeDocument/2006/relationships/image" Target="../media/image25.png"/><Relationship Id="rId4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4.png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4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7.jpeg"/><Relationship Id="rId4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png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38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Relationship Id="rId9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png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38.png"/><Relationship Id="rId11" Type="http://schemas.openxmlformats.org/officeDocument/2006/relationships/image" Target="../media/image4.png"/><Relationship Id="rId5" Type="http://schemas.openxmlformats.org/officeDocument/2006/relationships/image" Target="../media/image37.sv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4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chat.openai.com" TargetMode="Externa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49.png"/><Relationship Id="rId5" Type="http://schemas.openxmlformats.org/officeDocument/2006/relationships/hyperlink" Target="https://issuu.com/gsastrategicalliances/docs/staying_safe_with_opioids_at_home?fr=sMzVkZjg0OTgxMTM" TargetMode="External"/><Relationship Id="rId4" Type="http://schemas.openxmlformats.org/officeDocument/2006/relationships/image" Target="../media/image48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4.png"/><Relationship Id="rId4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4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52.png"/><Relationship Id="rId5" Type="http://schemas.openxmlformats.org/officeDocument/2006/relationships/hyperlink" Target="https://data.nj.gov/Human-Services/Naloxone365-NJ-Free-Naloxone-at-Pharmacies-Program/nfsa-3664/data_preview" TargetMode="External"/><Relationship Id="rId4" Type="http://schemas.openxmlformats.org/officeDocument/2006/relationships/notesSlide" Target="../notesSlides/notesSlide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amhsa.gov/data/sites/default/files/report_3186/Spotlight-3186.html" TargetMode="Externa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4.png"/><Relationship Id="rId4" Type="http://schemas.openxmlformats.org/officeDocument/2006/relationships/image" Target="../media/image8.png"/><Relationship Id="rId9" Type="http://schemas.openxmlformats.org/officeDocument/2006/relationships/hyperlink" Target="https://www.washingtonpost.com/news/powerpost/wp/2018/05/25/unseen-face-of-the-opioid-epidemic-drug-abuse-among-the-elderly-grows/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media41.m4a"/><Relationship Id="rId7" Type="http://schemas.openxmlformats.org/officeDocument/2006/relationships/image" Target="../media/image4.png"/><Relationship Id="rId2" Type="http://schemas.microsoft.com/office/2007/relationships/media" Target="../media/media41.m4a"/><Relationship Id="rId1" Type="http://schemas.openxmlformats.org/officeDocument/2006/relationships/tags" Target="../tags/tag8.xml"/><Relationship Id="rId6" Type="http://schemas.openxmlformats.org/officeDocument/2006/relationships/hyperlink" Target="https://www.morningstar.com/news/marketwatch/20250911224/drug-overdoses-spike-11-in-older-adults-and-ageism-keeps-many-from-getting-help" TargetMode="External"/><Relationship Id="rId5" Type="http://schemas.openxmlformats.org/officeDocument/2006/relationships/image" Target="../media/image53.png"/><Relationship Id="rId4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5" Type="http://schemas.openxmlformats.org/officeDocument/2006/relationships/image" Target="../media/image4.png"/><Relationship Id="rId4" Type="http://schemas.openxmlformats.org/officeDocument/2006/relationships/image" Target="../media/image5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5" Type="http://schemas.openxmlformats.org/officeDocument/2006/relationships/image" Target="../media/image4.png"/><Relationship Id="rId4" Type="http://schemas.openxmlformats.org/officeDocument/2006/relationships/image" Target="../media/image55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hyperlink" Target="https://findtreatment.gov/" TargetMode="External"/><Relationship Id="rId5" Type="http://schemas.openxmlformats.org/officeDocument/2006/relationships/hyperlink" Target="https://988lifeline.org/" TargetMode="External"/><Relationship Id="rId4" Type="http://schemas.openxmlformats.org/officeDocument/2006/relationships/hyperlink" Target="https://nj.gov/humanservices/dmhas/home/admin/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6" Type="http://schemas.openxmlformats.org/officeDocument/2006/relationships/image" Target="../media/image4.png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hyperlink" Target="https://dx.doi.org/10.15620/cdc:121828" TargetMode="Externa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openxmlformats.org/officeDocument/2006/relationships/hyperlink" Target="https://www.nj.gov/health/populationhealth/opioid/" TargetMode="Externa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2427E">
                <a:alpha val="100000"/>
              </a:srgbClr>
            </a:gs>
            <a:gs pos="100000">
              <a:srgbClr val="032240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09140" y="963998"/>
            <a:ext cx="17294469" cy="8488094"/>
            <a:chOff x="0" y="0"/>
            <a:chExt cx="4554922" cy="223554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4922" cy="2235547"/>
            </a:xfrm>
            <a:custGeom>
              <a:avLst/>
              <a:gdLst/>
              <a:ahLst/>
              <a:cxnLst/>
              <a:rect l="l" t="t" r="r" b="b"/>
              <a:pathLst>
                <a:path w="4554922" h="2235547">
                  <a:moveTo>
                    <a:pt x="0" y="0"/>
                  </a:moveTo>
                  <a:lnTo>
                    <a:pt x="4554922" y="0"/>
                  </a:lnTo>
                  <a:lnTo>
                    <a:pt x="4554922" y="2235547"/>
                  </a:lnTo>
                  <a:lnTo>
                    <a:pt x="0" y="223554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4922" cy="22736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r>
                <a:rPr lang="en-US" sz="1899" dirty="0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Image generated by AI (ChatGPT, OpenAI, 2025).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04282" y="1354143"/>
            <a:ext cx="8416744" cy="7974271"/>
            <a:chOff x="0" y="0"/>
            <a:chExt cx="1458924" cy="138222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58924" cy="1382228"/>
            </a:xfrm>
            <a:custGeom>
              <a:avLst/>
              <a:gdLst/>
              <a:ahLst/>
              <a:cxnLst/>
              <a:rect l="l" t="t" r="r" b="b"/>
              <a:pathLst>
                <a:path w="1458924" h="1382228">
                  <a:moveTo>
                    <a:pt x="0" y="0"/>
                  </a:moveTo>
                  <a:lnTo>
                    <a:pt x="1458924" y="0"/>
                  </a:lnTo>
                  <a:lnTo>
                    <a:pt x="1458924" y="1382228"/>
                  </a:lnTo>
                  <a:lnTo>
                    <a:pt x="0" y="1382228"/>
                  </a:lnTo>
                  <a:close/>
                </a:path>
              </a:pathLst>
            </a:custGeom>
            <a:blipFill>
              <a:blip r:embed="rId4"/>
              <a:stretch>
                <a:fillRect t="-2774" b="-2774"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>
            <a:off x="11639680" y="7377482"/>
            <a:ext cx="4410996" cy="666150"/>
          </a:xfrm>
          <a:custGeom>
            <a:avLst/>
            <a:gdLst/>
            <a:ahLst/>
            <a:cxnLst/>
            <a:rect l="l" t="t" r="r" b="b"/>
            <a:pathLst>
              <a:path w="4410996" h="666150">
                <a:moveTo>
                  <a:pt x="0" y="0"/>
                </a:moveTo>
                <a:lnTo>
                  <a:pt x="4410996" y="0"/>
                </a:lnTo>
                <a:lnTo>
                  <a:pt x="4410996" y="666151"/>
                </a:lnTo>
                <a:lnTo>
                  <a:pt x="0" y="66615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028700" y="9427847"/>
            <a:ext cx="3447455" cy="188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en-US" sz="1200" dirty="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Image generated by AI (ChatGPT, OpenAI, 2025).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906000" y="3419626"/>
            <a:ext cx="7657994" cy="3432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599" b="1" dirty="0">
                <a:solidFill>
                  <a:srgbClr val="000000"/>
                </a:solidFill>
                <a:latin typeface="Nourd Bold"/>
                <a:ea typeface="Nourd Bold"/>
                <a:cs typeface="Nourd Bold"/>
                <a:sym typeface="Nourd Bold"/>
              </a:rPr>
              <a:t>Donna M. Lisi, PharmD, BCPS, BCGP, BCACP, BCMTMS, FASCP, FAAP</a:t>
            </a:r>
          </a:p>
          <a:p>
            <a:pPr algn="ctr">
              <a:lnSpc>
                <a:spcPts val="3919"/>
              </a:lnSpc>
            </a:pPr>
            <a:endParaRPr lang="en-US" sz="3599" b="1" dirty="0">
              <a:solidFill>
                <a:srgbClr val="000000"/>
              </a:solidFill>
              <a:latin typeface="Nourd Bold"/>
              <a:ea typeface="Nourd Bold"/>
              <a:cs typeface="Nourd Bold"/>
              <a:sym typeface="Nourd Bold"/>
            </a:endParaRPr>
          </a:p>
          <a:p>
            <a:pPr algn="ctr">
              <a:lnSpc>
                <a:spcPts val="4059"/>
              </a:lnSpc>
            </a:pPr>
            <a:r>
              <a:rPr lang="en-US" sz="2899" dirty="0">
                <a:solidFill>
                  <a:srgbClr val="02427E"/>
                </a:solidFill>
                <a:latin typeface="Nourd"/>
                <a:ea typeface="Nourd"/>
                <a:cs typeface="Nourd"/>
                <a:sym typeface="Nourd"/>
              </a:rPr>
              <a:t>Independent Clinical Pharmacy Consultant </a:t>
            </a:r>
          </a:p>
          <a:p>
            <a:pPr algn="ctr">
              <a:lnSpc>
                <a:spcPts val="4059"/>
              </a:lnSpc>
              <a:spcBef>
                <a:spcPct val="0"/>
              </a:spcBef>
            </a:pPr>
            <a:r>
              <a:rPr lang="en-US" sz="2899" dirty="0">
                <a:solidFill>
                  <a:srgbClr val="02427E"/>
                </a:solidFill>
                <a:latin typeface="Nourd"/>
                <a:ea typeface="Nourd"/>
                <a:cs typeface="Nourd"/>
                <a:sym typeface="Nourd"/>
              </a:rPr>
              <a:t>Somerset, New Jersey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5BA21E7-D96F-E36D-297D-23AA1E7A80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26155" y="1329898"/>
            <a:ext cx="7172325" cy="1498804"/>
          </a:xfrm>
          <a:prstGeom prst="rect">
            <a:avLst/>
          </a:prstGeom>
        </p:spPr>
      </p:pic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BBFA636B-4B28-C302-8543-E9DD29B196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325245" t="-161075" r="-325245" b="-161075"/>
          <a:stretch>
            <a:fillRect/>
          </a:stretch>
        </p:blipFill>
        <p:spPr>
          <a:xfrm>
            <a:off x="14173200" y="7972425"/>
            <a:ext cx="3657600" cy="2057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995"/>
    </mc:Choice>
    <mc:Fallback>
      <p:transition spd="slow" advTm="269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2427E">
                <a:alpha val="100000"/>
              </a:srgbClr>
            </a:gs>
            <a:gs pos="100000">
              <a:srgbClr val="032240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628F72-824E-3B3F-6DBA-C3810C66105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254"/>
          <a:stretch>
            <a:fillRect/>
          </a:stretch>
        </p:blipFill>
        <p:spPr>
          <a:xfrm>
            <a:off x="0" y="0"/>
            <a:ext cx="18288000" cy="88019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780B8D-8F6D-0A9F-8681-E1C841322A80}"/>
              </a:ext>
            </a:extLst>
          </p:cNvPr>
          <p:cNvSpPr txBox="1"/>
          <p:nvPr/>
        </p:nvSpPr>
        <p:spPr>
          <a:xfrm>
            <a:off x="8534400" y="0"/>
            <a:ext cx="10058400" cy="10063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30"/>
              </a:lnSpc>
              <a:spcBef>
                <a:spcPct val="0"/>
              </a:spcBef>
            </a:pPr>
            <a:r>
              <a:rPr lang="en-US" sz="2600" dirty="0">
                <a:solidFill>
                  <a:srgbClr val="FFFFFF"/>
                </a:solidFill>
                <a:latin typeface="Nourd"/>
                <a:ea typeface="Nourd"/>
                <a:cs typeface="Nourd"/>
                <a:sym typeface="Nourd"/>
              </a:rPr>
              <a:t>Office of the Chief State Medical Examiner</a:t>
            </a:r>
          </a:p>
          <a:p>
            <a:pPr algn="ctr">
              <a:lnSpc>
                <a:spcPts val="4130"/>
              </a:lnSpc>
              <a:spcBef>
                <a:spcPct val="0"/>
              </a:spcBef>
            </a:pPr>
            <a:r>
              <a:rPr lang="en-US" sz="2600" dirty="0">
                <a:solidFill>
                  <a:srgbClr val="FFFFFF"/>
                </a:solidFill>
                <a:latin typeface="Nourd"/>
                <a:ea typeface="Nourd"/>
                <a:cs typeface="Nourd"/>
                <a:sym typeface="Nourd"/>
              </a:rPr>
              <a:t>General CMS Statistics Suspected Drug Death</a:t>
            </a:r>
            <a:r>
              <a:rPr lang="en-US" sz="2600" dirty="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 </a:t>
            </a:r>
            <a:r>
              <a:rPr lang="en-US" sz="2600" dirty="0">
                <a:solidFill>
                  <a:srgbClr val="FEFEFE"/>
                </a:solidFill>
                <a:latin typeface="Nourd"/>
                <a:ea typeface="Nourd"/>
                <a:cs typeface="Nourd"/>
                <a:sym typeface="Nourd"/>
              </a:rPr>
              <a:t>Statistics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0AC500-9086-F9FC-C1B1-6E4E1800BD10}"/>
              </a:ext>
            </a:extLst>
          </p:cNvPr>
          <p:cNvSpPr txBox="1"/>
          <p:nvPr/>
        </p:nvSpPr>
        <p:spPr>
          <a:xfrm>
            <a:off x="-9939" y="9415100"/>
            <a:ext cx="18297939" cy="4126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https://ocsme.nj.gov/Dashboard?_gl=1*g1rwn*_ga*MTExMDY4ODc4LjE3NDE3ODg0OTA.*_ga_5PWJJG6642*MTc0NTgyNzU0MC4zLjEuMTc0NTgyODUxOS4wLjAuMA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00C847B-58D4-C4EC-7D1B-F5D680AB37B2}"/>
              </a:ext>
            </a:extLst>
          </p:cNvPr>
          <p:cNvSpPr/>
          <p:nvPr/>
        </p:nvSpPr>
        <p:spPr>
          <a:xfrm>
            <a:off x="11430000" y="4991100"/>
            <a:ext cx="5943600" cy="190500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16325D-F76B-6A7F-11A5-0A6F9B5AB0C8}"/>
              </a:ext>
            </a:extLst>
          </p:cNvPr>
          <p:cNvSpPr txBox="1"/>
          <p:nvPr/>
        </p:nvSpPr>
        <p:spPr>
          <a:xfrm>
            <a:off x="13716000" y="5829300"/>
            <a:ext cx="205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38.9%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32CFE8F-6C9D-81F7-F542-2DC11EEFA13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325245" t="-161075" r="-325245" b="-161075"/>
          <a:stretch>
            <a:fillRect/>
          </a:stretch>
        </p:blipFill>
        <p:spPr>
          <a:xfrm>
            <a:off x="14173200" y="7972425"/>
            <a:ext cx="3657600" cy="2057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332"/>
    </mc:Choice>
    <mc:Fallback>
      <p:transition spd="slow" advTm="273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2427E">
                <a:alpha val="100000"/>
              </a:srgbClr>
            </a:gs>
            <a:gs pos="100000">
              <a:srgbClr val="032240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76759" y="1506003"/>
            <a:ext cx="11639837" cy="8194130"/>
          </a:xfrm>
          <a:custGeom>
            <a:avLst/>
            <a:gdLst/>
            <a:ahLst/>
            <a:cxnLst/>
            <a:rect l="l" t="t" r="r" b="b"/>
            <a:pathLst>
              <a:path w="11639837" h="8194130">
                <a:moveTo>
                  <a:pt x="0" y="0"/>
                </a:moveTo>
                <a:lnTo>
                  <a:pt x="11639837" y="0"/>
                </a:lnTo>
                <a:lnTo>
                  <a:pt x="11639837" y="8194130"/>
                </a:lnTo>
                <a:lnTo>
                  <a:pt x="0" y="81941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5109" b="-5109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6846" y="369598"/>
            <a:ext cx="16784637" cy="940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11"/>
              </a:lnSpc>
            </a:pPr>
            <a:r>
              <a:rPr lang="en-US" sz="2722" b="1" dirty="0">
                <a:solidFill>
                  <a:srgbClr val="FEFEFE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New Jersey Prescription Monitoring Program (NJPMP)</a:t>
            </a:r>
          </a:p>
          <a:p>
            <a:pPr algn="ctr">
              <a:lnSpc>
                <a:spcPts val="3811"/>
              </a:lnSpc>
              <a:spcBef>
                <a:spcPct val="0"/>
              </a:spcBef>
            </a:pPr>
            <a:endParaRPr lang="en-US" sz="2722" b="1" dirty="0">
              <a:solidFill>
                <a:srgbClr val="FEFEFE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421788" y="9852533"/>
            <a:ext cx="5060453" cy="246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49"/>
              </a:lnSpc>
            </a:pPr>
            <a:r>
              <a:rPr lang="en-US" sz="1535" u="sng" dirty="0">
                <a:solidFill>
                  <a:schemeClr val="bg1"/>
                </a:solidFill>
                <a:latin typeface="Arimo"/>
                <a:ea typeface="Arimo"/>
                <a:cs typeface="Arimo"/>
                <a:sym typeface="Arimo"/>
                <a:hlinkClick r:id="rId5" tooltip="https://www.nj.gov/health/populationhealth/opioid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https://www.nj.gov/health/populationhealth/opioid/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99E9188-8981-BC2B-373D-EDCEC03F38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325245" t="-161075" r="-325245" b="-161075"/>
          <a:stretch>
            <a:fillRect/>
          </a:stretch>
        </p:blipFill>
        <p:spPr>
          <a:xfrm>
            <a:off x="14173200" y="7972425"/>
            <a:ext cx="3657600" cy="2057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199"/>
    </mc:Choice>
    <mc:Fallback>
      <p:transition spd="slow" advTm="151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2427E">
                <a:alpha val="100000"/>
              </a:srgbClr>
            </a:gs>
            <a:gs pos="100000">
              <a:srgbClr val="032240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5715000" y="9563100"/>
            <a:ext cx="6420876" cy="2467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149"/>
              </a:lnSpc>
            </a:pPr>
            <a:r>
              <a:rPr lang="en-US" sz="1535" u="sng" dirty="0">
                <a:solidFill>
                  <a:schemeClr val="bg1"/>
                </a:solidFill>
                <a:latin typeface="Arimo"/>
                <a:ea typeface="Arimo"/>
                <a:cs typeface="Arimo"/>
                <a:sym typeface="Arimo"/>
                <a:hlinkClick r:id="rId5" tooltip="https://www.nj.gov/health/populationhealth/opioid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https://www.nj.gov/health/populationhealth/opioid/opioid_pmp.shtml</a:t>
            </a:r>
            <a:r>
              <a:rPr lang="en-US" sz="1535" u="sng" dirty="0">
                <a:solidFill>
                  <a:srgbClr val="0000FF"/>
                </a:solidFill>
                <a:latin typeface="Arimo"/>
                <a:ea typeface="Arimo"/>
                <a:cs typeface="Arimo"/>
                <a:sym typeface="Arimo"/>
                <a:hlinkClick r:id="rId5" tooltip="https://www.nj.gov/health/populationhealth/opioid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4155C2-6AF0-431D-F424-ECC69C8806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81200" y="723900"/>
            <a:ext cx="14554200" cy="870449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E3EB6F8-B72D-076F-AD4E-AFBA4AB3D91D}"/>
              </a:ext>
            </a:extLst>
          </p:cNvPr>
          <p:cNvSpPr/>
          <p:nvPr/>
        </p:nvSpPr>
        <p:spPr>
          <a:xfrm>
            <a:off x="10820400" y="6896100"/>
            <a:ext cx="5486400" cy="198120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334FBC-0C05-1858-2181-1E07BC9ACE52}"/>
              </a:ext>
            </a:extLst>
          </p:cNvPr>
          <p:cNvSpPr txBox="1"/>
          <p:nvPr/>
        </p:nvSpPr>
        <p:spPr>
          <a:xfrm>
            <a:off x="11963400" y="7886700"/>
            <a:ext cx="236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64.1%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D89F0A-CF34-6A87-07DC-4D3059312AA1}"/>
              </a:ext>
            </a:extLst>
          </p:cNvPr>
          <p:cNvSpPr txBox="1"/>
          <p:nvPr/>
        </p:nvSpPr>
        <p:spPr>
          <a:xfrm>
            <a:off x="4343400" y="1866900"/>
            <a:ext cx="289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haroni" panose="02010803020104030203" pitchFamily="2" charset="-79"/>
                <a:cs typeface="Aharoni" panose="02010803020104030203" pitchFamily="2" charset="-79"/>
              </a:rPr>
              <a:t>2024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166E2C6B-6507-8637-EA2D-E18CBE39D72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rcRect l="-325245" t="-161075" r="-325245" b="-161075"/>
          <a:stretch>
            <a:fillRect/>
          </a:stretch>
        </p:blipFill>
        <p:spPr>
          <a:xfrm>
            <a:off x="14173200" y="7972425"/>
            <a:ext cx="3657600" cy="2057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520"/>
    </mc:Choice>
    <mc:Fallback>
      <p:transition spd="slow" advTm="18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2427E">
                <a:alpha val="100000"/>
              </a:srgbClr>
            </a:gs>
            <a:gs pos="100000">
              <a:srgbClr val="032240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96765" y="1307416"/>
            <a:ext cx="17294469" cy="8488094"/>
            <a:chOff x="0" y="0"/>
            <a:chExt cx="4554922" cy="223554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4922" cy="2235547"/>
            </a:xfrm>
            <a:custGeom>
              <a:avLst/>
              <a:gdLst/>
              <a:ahLst/>
              <a:cxnLst/>
              <a:rect l="l" t="t" r="r" b="b"/>
              <a:pathLst>
                <a:path w="4554922" h="2235547">
                  <a:moveTo>
                    <a:pt x="0" y="0"/>
                  </a:moveTo>
                  <a:lnTo>
                    <a:pt x="4554922" y="0"/>
                  </a:lnTo>
                  <a:lnTo>
                    <a:pt x="4554922" y="2235547"/>
                  </a:lnTo>
                  <a:lnTo>
                    <a:pt x="0" y="223554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4922" cy="22736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sp>
        <p:nvSpPr>
          <p:cNvPr id="5" name="Freeform 5"/>
          <p:cNvSpPr/>
          <p:nvPr/>
        </p:nvSpPr>
        <p:spPr>
          <a:xfrm>
            <a:off x="847245" y="1712613"/>
            <a:ext cx="7108981" cy="3838850"/>
          </a:xfrm>
          <a:custGeom>
            <a:avLst/>
            <a:gdLst/>
            <a:ahLst/>
            <a:cxnLst/>
            <a:rect l="l" t="t" r="r" b="b"/>
            <a:pathLst>
              <a:path w="7108981" h="3838850">
                <a:moveTo>
                  <a:pt x="0" y="0"/>
                </a:moveTo>
                <a:lnTo>
                  <a:pt x="7108981" y="0"/>
                </a:lnTo>
                <a:lnTo>
                  <a:pt x="7108981" y="3838850"/>
                </a:lnTo>
                <a:lnTo>
                  <a:pt x="0" y="38388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873015" y="4890994"/>
            <a:ext cx="8386285" cy="3910106"/>
          </a:xfrm>
          <a:custGeom>
            <a:avLst/>
            <a:gdLst/>
            <a:ahLst/>
            <a:cxnLst/>
            <a:rect l="l" t="t" r="r" b="b"/>
            <a:pathLst>
              <a:path w="8386285" h="3910106">
                <a:moveTo>
                  <a:pt x="0" y="0"/>
                </a:moveTo>
                <a:lnTo>
                  <a:pt x="8386285" y="0"/>
                </a:lnTo>
                <a:lnTo>
                  <a:pt x="8386285" y="3910106"/>
                </a:lnTo>
                <a:lnTo>
                  <a:pt x="0" y="39101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37972" y="5551463"/>
            <a:ext cx="7018253" cy="3661322"/>
          </a:xfrm>
          <a:custGeom>
            <a:avLst/>
            <a:gdLst/>
            <a:ahLst/>
            <a:cxnLst/>
            <a:rect l="l" t="t" r="r" b="b"/>
            <a:pathLst>
              <a:path w="7018253" h="3661322">
                <a:moveTo>
                  <a:pt x="0" y="0"/>
                </a:moveTo>
                <a:lnTo>
                  <a:pt x="7018254" y="0"/>
                </a:lnTo>
                <a:lnTo>
                  <a:pt x="7018254" y="3661323"/>
                </a:lnTo>
                <a:lnTo>
                  <a:pt x="0" y="366132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3500" r="-12207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1121451" y="8743950"/>
            <a:ext cx="5065849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FFFFFF"/>
                </a:solidFill>
                <a:latin typeface="Nourd"/>
                <a:ea typeface="Nourd"/>
                <a:cs typeface="Nourd"/>
                <a:sym typeface="Nourd"/>
              </a:rPr>
              <a:t>www.reallygreatsite.com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873015" y="2545662"/>
            <a:ext cx="6876018" cy="883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94"/>
              </a:lnSpc>
            </a:pPr>
            <a:r>
              <a:rPr lang="en-US" sz="3499" b="1" dirty="0">
                <a:solidFill>
                  <a:srgbClr val="1F2B5B"/>
                </a:solidFill>
                <a:latin typeface="Nourd Heavy"/>
                <a:ea typeface="Nourd Heavy"/>
                <a:cs typeface="Nourd Heavy"/>
                <a:sym typeface="Nourd Heavy"/>
              </a:rPr>
              <a:t>Somerset County Overdose Fatality Review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873015" y="4236217"/>
            <a:ext cx="6992018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00"/>
              </a:lnSpc>
            </a:pPr>
            <a:r>
              <a:rPr lang="en-US" sz="2500" dirty="0">
                <a:solidFill>
                  <a:srgbClr val="1F2B5B"/>
                </a:solidFill>
                <a:latin typeface="Nourd"/>
                <a:ea typeface="Nourd"/>
                <a:cs typeface="Nourd"/>
                <a:sym typeface="Nourd"/>
              </a:rPr>
              <a:t>Thank you to:</a:t>
            </a: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C9BBF625-D134-316C-9986-1FC48C59D6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325245" t="-161075" r="-325245" b="-161075"/>
          <a:stretch>
            <a:fillRect/>
          </a:stretch>
        </p:blipFill>
        <p:spPr>
          <a:xfrm>
            <a:off x="14173200" y="7972425"/>
            <a:ext cx="3657600" cy="2057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264"/>
    </mc:Choice>
    <mc:Fallback>
      <p:transition spd="slow" advTm="232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2427E">
                <a:alpha val="100000"/>
              </a:srgbClr>
            </a:gs>
            <a:gs pos="100000">
              <a:srgbClr val="032240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2746" y="594542"/>
            <a:ext cx="17062507" cy="9097915"/>
          </a:xfrm>
          <a:custGeom>
            <a:avLst/>
            <a:gdLst/>
            <a:ahLst/>
            <a:cxnLst/>
            <a:rect l="l" t="t" r="r" b="b"/>
            <a:pathLst>
              <a:path w="17062507" h="9097915">
                <a:moveTo>
                  <a:pt x="0" y="0"/>
                </a:moveTo>
                <a:lnTo>
                  <a:pt x="17062508" y="0"/>
                </a:lnTo>
                <a:lnTo>
                  <a:pt x="17062508" y="9097916"/>
                </a:lnTo>
                <a:lnTo>
                  <a:pt x="0" y="90979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461" t="-980" r="-174" b="-3141"/>
            </a:stretch>
          </a:blipFill>
        </p:spPr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52AE210-4A42-55A0-A8A2-7EC4A1BDD498}"/>
              </a:ext>
            </a:extLst>
          </p:cNvPr>
          <p:cNvSpPr/>
          <p:nvPr/>
        </p:nvSpPr>
        <p:spPr>
          <a:xfrm>
            <a:off x="1905000" y="8801100"/>
            <a:ext cx="1447800" cy="5334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91F1D33-4A6A-AB60-1787-836C6313AC6F}"/>
              </a:ext>
            </a:extLst>
          </p:cNvPr>
          <p:cNvSpPr/>
          <p:nvPr/>
        </p:nvSpPr>
        <p:spPr>
          <a:xfrm>
            <a:off x="2057400" y="6896100"/>
            <a:ext cx="1066800" cy="6858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88149103-498A-EDC7-46C0-D3F1D00278A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325245" t="-161075" r="-325245" b="-161075"/>
          <a:stretch>
            <a:fillRect/>
          </a:stretch>
        </p:blipFill>
        <p:spPr>
          <a:xfrm>
            <a:off x="14173200" y="7972425"/>
            <a:ext cx="3657600" cy="2057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832"/>
    </mc:Choice>
    <mc:Fallback>
      <p:transition spd="slow" advTm="328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2427E">
                <a:alpha val="100000"/>
              </a:srgbClr>
            </a:gs>
            <a:gs pos="100000">
              <a:srgbClr val="032240">
                <a:alpha val="100000"/>
              </a:srgbClr>
            </a:gs>
          </a:gsLst>
          <a:lin ang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C3C5A57-FC02-C960-0897-81AEF9E517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1E15A3F-78E4-0637-D42D-3A87E3F8A507}"/>
              </a:ext>
            </a:extLst>
          </p:cNvPr>
          <p:cNvSpPr/>
          <p:nvPr/>
        </p:nvSpPr>
        <p:spPr>
          <a:xfrm>
            <a:off x="4526761" y="1028700"/>
            <a:ext cx="8754864" cy="7802177"/>
          </a:xfrm>
          <a:custGeom>
            <a:avLst/>
            <a:gdLst/>
            <a:ahLst/>
            <a:cxnLst/>
            <a:rect l="l" t="t" r="r" b="b"/>
            <a:pathLst>
              <a:path w="8754864" h="7802177">
                <a:moveTo>
                  <a:pt x="0" y="0"/>
                </a:moveTo>
                <a:lnTo>
                  <a:pt x="8754864" y="0"/>
                </a:lnTo>
                <a:lnTo>
                  <a:pt x="8754864" y="7802177"/>
                </a:lnTo>
                <a:lnTo>
                  <a:pt x="0" y="78021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DBC7544C-23C3-E615-20D0-F3D01AC6ECC0}"/>
              </a:ext>
            </a:extLst>
          </p:cNvPr>
          <p:cNvSpPr txBox="1"/>
          <p:nvPr/>
        </p:nvSpPr>
        <p:spPr>
          <a:xfrm>
            <a:off x="3673793" y="9191625"/>
            <a:ext cx="12099607" cy="5803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>
                <a:solidFill>
                  <a:srgbClr val="FEFEFE"/>
                </a:solidFill>
                <a:latin typeface="Nourd"/>
                <a:ea typeface="Nourd"/>
                <a:cs typeface="Nourd"/>
                <a:sym typeface="Nourd"/>
              </a:rPr>
              <a:t>Factors that Increase Opioid Use/Misuse in Older Adults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1BB9ECF-38B1-0ECB-AC67-9ADB51D0DA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325245" t="-161075" r="-325245" b="-161075"/>
          <a:stretch>
            <a:fillRect/>
          </a:stretch>
        </p:blipFill>
        <p:spPr>
          <a:xfrm>
            <a:off x="14173200" y="7972425"/>
            <a:ext cx="36576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350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18"/>
    </mc:Choice>
    <mc:Fallback>
      <p:transition spd="slow" advTm="54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2427E">
                <a:alpha val="100000"/>
              </a:srgbClr>
            </a:gs>
            <a:gs pos="100000">
              <a:srgbClr val="032240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19522" y="923925"/>
            <a:ext cx="15881428" cy="1678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799" b="1" dirty="0">
                <a:solidFill>
                  <a:srgbClr val="FFFFFF"/>
                </a:solidFill>
                <a:latin typeface="Nourd Bold"/>
                <a:ea typeface="Nourd Bold"/>
                <a:cs typeface="Nourd Bold"/>
                <a:sym typeface="Nourd Bold"/>
              </a:rPr>
              <a:t> Factors that Contribute to Opioid Use/Misuse of Opioids in Older Adults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559776" y="3162608"/>
            <a:ext cx="16699524" cy="6062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12042" lvl="1" indent="-406021" algn="l">
              <a:lnSpc>
                <a:spcPts val="5265"/>
              </a:lnSpc>
              <a:buFont typeface="Arial"/>
              <a:buChar char="•"/>
            </a:pPr>
            <a:r>
              <a:rPr lang="en-US" sz="3761" dirty="0">
                <a:solidFill>
                  <a:srgbClr val="FFFFFF"/>
                </a:solidFill>
                <a:latin typeface="Nourd"/>
                <a:ea typeface="Nourd"/>
                <a:cs typeface="Nourd"/>
                <a:sym typeface="Nourd"/>
              </a:rPr>
              <a:t>Multimorbidity associated with pain (e.g., arthritis, cancer) </a:t>
            </a:r>
          </a:p>
          <a:p>
            <a:pPr marL="812042" lvl="1" indent="-406021" algn="l">
              <a:lnSpc>
                <a:spcPts val="5265"/>
              </a:lnSpc>
              <a:buFont typeface="Arial"/>
              <a:buChar char="•"/>
            </a:pPr>
            <a:r>
              <a:rPr lang="en-US" sz="3761" dirty="0">
                <a:solidFill>
                  <a:srgbClr val="FFFFFF"/>
                </a:solidFill>
                <a:latin typeface="Nourd"/>
                <a:ea typeface="Nourd"/>
                <a:cs typeface="Nourd"/>
                <a:sym typeface="Nourd"/>
              </a:rPr>
              <a:t>Surgical procedures</a:t>
            </a:r>
          </a:p>
          <a:p>
            <a:pPr marL="812042" lvl="1" indent="-406021" algn="l">
              <a:lnSpc>
                <a:spcPts val="5265"/>
              </a:lnSpc>
              <a:buFont typeface="Arial"/>
              <a:buChar char="•"/>
            </a:pPr>
            <a:r>
              <a:rPr lang="en-US" sz="3761" dirty="0">
                <a:solidFill>
                  <a:srgbClr val="FFFFFF"/>
                </a:solidFill>
                <a:latin typeface="Nourd"/>
                <a:ea typeface="Nourd"/>
                <a:cs typeface="Nourd"/>
                <a:sym typeface="Nourd"/>
              </a:rPr>
              <a:t>Multiple medications that can interact with opioids - benzodiazepines, gabapentin, sedating antihistamines (e.g.., diphenhydramine)</a:t>
            </a:r>
          </a:p>
          <a:p>
            <a:pPr marL="812042" lvl="1" indent="-406021" algn="l">
              <a:lnSpc>
                <a:spcPts val="5265"/>
              </a:lnSpc>
              <a:buFont typeface="Arial"/>
              <a:buChar char="•"/>
            </a:pPr>
            <a:r>
              <a:rPr lang="en-US" sz="3761" dirty="0">
                <a:solidFill>
                  <a:srgbClr val="FFFFFF"/>
                </a:solidFill>
                <a:latin typeface="Nourd"/>
                <a:ea typeface="Nourd"/>
                <a:cs typeface="Nourd"/>
                <a:sym typeface="Nourd"/>
              </a:rPr>
              <a:t>Increased sensitivity to opioid due to changes in pharmacokinetics and pharmacodynamics </a:t>
            </a:r>
          </a:p>
          <a:p>
            <a:pPr marL="812042" lvl="1" indent="-406021" algn="l">
              <a:lnSpc>
                <a:spcPts val="5265"/>
              </a:lnSpc>
              <a:buFont typeface="Arial"/>
              <a:buChar char="•"/>
            </a:pPr>
            <a:r>
              <a:rPr lang="en-US" sz="3761" dirty="0">
                <a:solidFill>
                  <a:srgbClr val="FFFFFF"/>
                </a:solidFill>
                <a:latin typeface="Nourd"/>
                <a:ea typeface="Nourd"/>
                <a:cs typeface="Nourd"/>
                <a:sym typeface="Nourd"/>
              </a:rPr>
              <a:t>Cognitive impairment (leads to overuse/ falls)</a:t>
            </a:r>
          </a:p>
          <a:p>
            <a:pPr marL="812042" lvl="1" indent="-406021" algn="l">
              <a:lnSpc>
                <a:spcPts val="5265"/>
              </a:lnSpc>
              <a:buFont typeface="Arial"/>
              <a:buChar char="•"/>
            </a:pPr>
            <a:r>
              <a:rPr lang="en-US" sz="3761" dirty="0">
                <a:solidFill>
                  <a:srgbClr val="FFFFFF"/>
                </a:solidFill>
                <a:latin typeface="Nourd"/>
                <a:ea typeface="Nourd"/>
                <a:cs typeface="Nourd"/>
                <a:sym typeface="Nourd"/>
              </a:rPr>
              <a:t>Underlying respiratory disease (increased risk of respiratory depression)</a:t>
            </a:r>
          </a:p>
          <a:p>
            <a:pPr algn="l">
              <a:lnSpc>
                <a:spcPts val="5265"/>
              </a:lnSpc>
            </a:pPr>
            <a:endParaRPr lang="en-US" sz="3761" dirty="0">
              <a:solidFill>
                <a:srgbClr val="FFFFFF"/>
              </a:solidFill>
              <a:latin typeface="Nourd"/>
              <a:ea typeface="Nourd"/>
              <a:cs typeface="Nourd"/>
              <a:sym typeface="Nourd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57DDF9B-640E-4966-57AB-ADAEB530FA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325245" t="-161075" r="-325245" b="-161075"/>
          <a:stretch>
            <a:fillRect/>
          </a:stretch>
        </p:blipFill>
        <p:spPr>
          <a:xfrm>
            <a:off x="14173200" y="7972425"/>
            <a:ext cx="3657600" cy="2057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035"/>
    </mc:Choice>
    <mc:Fallback>
      <p:transition spd="slow" advTm="370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2427E">
                <a:alpha val="100000"/>
              </a:srgbClr>
            </a:gs>
            <a:gs pos="100000">
              <a:srgbClr val="032240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923925"/>
            <a:ext cx="16230600" cy="1678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799" b="1" dirty="0">
                <a:solidFill>
                  <a:srgbClr val="FFFFFF"/>
                </a:solidFill>
                <a:latin typeface="Nourd Bold"/>
                <a:ea typeface="Nourd Bold"/>
                <a:cs typeface="Nourd Bold"/>
                <a:sym typeface="Nourd Bold"/>
              </a:rPr>
              <a:t> Factors that Contribute to Opioid Use/Misuse of Opioids in Older Adults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806053" y="3418946"/>
            <a:ext cx="16675894" cy="5069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81473" lvl="1" indent="-440737" algn="l">
              <a:lnSpc>
                <a:spcPts val="5715"/>
              </a:lnSpc>
              <a:buFont typeface="Arial"/>
              <a:buChar char="•"/>
            </a:pPr>
            <a:r>
              <a:rPr lang="en-US" sz="4082" dirty="0">
                <a:solidFill>
                  <a:srgbClr val="FFFFFF"/>
                </a:solidFill>
                <a:latin typeface="Nourd"/>
                <a:ea typeface="Nourd"/>
                <a:cs typeface="Nourd"/>
                <a:sym typeface="Nourd"/>
              </a:rPr>
              <a:t>History of substance use </a:t>
            </a:r>
          </a:p>
          <a:p>
            <a:pPr marL="881473" lvl="1" indent="-440737" algn="l">
              <a:lnSpc>
                <a:spcPts val="5715"/>
              </a:lnSpc>
              <a:buFont typeface="Arial"/>
              <a:buChar char="•"/>
            </a:pPr>
            <a:r>
              <a:rPr lang="en-US" sz="4082" dirty="0">
                <a:solidFill>
                  <a:srgbClr val="FFFFFF"/>
                </a:solidFill>
                <a:latin typeface="Nourd"/>
                <a:ea typeface="Nourd"/>
                <a:cs typeface="Nourd"/>
                <a:sym typeface="Nourd"/>
              </a:rPr>
              <a:t>Existential pain/ depression/anxiety/ isolation/ loneliness</a:t>
            </a:r>
          </a:p>
          <a:p>
            <a:pPr marL="881473" lvl="1" indent="-440737" algn="l">
              <a:lnSpc>
                <a:spcPts val="5715"/>
              </a:lnSpc>
              <a:buFont typeface="Arial"/>
              <a:buChar char="•"/>
            </a:pPr>
            <a:r>
              <a:rPr lang="en-US" sz="4082" dirty="0">
                <a:solidFill>
                  <a:srgbClr val="FFFFFF"/>
                </a:solidFill>
                <a:latin typeface="Nourd"/>
                <a:ea typeface="Nourd"/>
                <a:cs typeface="Nourd"/>
                <a:sym typeface="Nourd"/>
              </a:rPr>
              <a:t>Unsafe medication practices- sharing medications with friends/family </a:t>
            </a:r>
          </a:p>
          <a:p>
            <a:pPr marL="881473" lvl="1" indent="-440737" algn="l">
              <a:lnSpc>
                <a:spcPts val="5715"/>
              </a:lnSpc>
              <a:buFont typeface="Arial"/>
              <a:buChar char="•"/>
            </a:pPr>
            <a:r>
              <a:rPr lang="en-US" sz="4082" dirty="0">
                <a:solidFill>
                  <a:srgbClr val="FFFFFF"/>
                </a:solidFill>
                <a:latin typeface="Nourd"/>
                <a:ea typeface="Nourd"/>
                <a:cs typeface="Nourd"/>
                <a:sym typeface="Nourd"/>
              </a:rPr>
              <a:t>Inappropriate prescribing of opioids/ Failure to try other medications first/ Failure of other pain medications </a:t>
            </a:r>
          </a:p>
          <a:p>
            <a:pPr marL="881473" lvl="1" indent="-440737" algn="l">
              <a:lnSpc>
                <a:spcPts val="5715"/>
              </a:lnSpc>
              <a:buFont typeface="Arial"/>
              <a:buChar char="•"/>
            </a:pPr>
            <a:r>
              <a:rPr lang="en-US" sz="4082" dirty="0">
                <a:solidFill>
                  <a:srgbClr val="FFFFFF"/>
                </a:solidFill>
                <a:latin typeface="Nourd"/>
                <a:ea typeface="Nourd"/>
                <a:cs typeface="Nourd"/>
                <a:sym typeface="Nourd"/>
              </a:rPr>
              <a:t>Doctor or pharmacy shopping or buying drugs online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06053" y="9867043"/>
            <a:ext cx="16675894" cy="198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en-US" sz="120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https://meps.ahrq.gov/data_files/publications/st551/stat551.shtml#:~:text=In%202020%E2%80%932021%2C%20the%20average%20annual%20percentage%20of,who%20with%20high%20family%20incomes%20(2.6%20percent).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40BC065C-8FF7-A036-D8FB-F783A64315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325245" t="-161075" r="-325245" b="-161075"/>
          <a:stretch>
            <a:fillRect/>
          </a:stretch>
        </p:blipFill>
        <p:spPr>
          <a:xfrm>
            <a:off x="14173200" y="7972425"/>
            <a:ext cx="3657600" cy="2057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962"/>
    </mc:Choice>
    <mc:Fallback>
      <p:transition spd="slow" advTm="919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2427E">
                <a:alpha val="100000"/>
              </a:srgbClr>
            </a:gs>
            <a:gs pos="100000">
              <a:srgbClr val="032240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26761" y="1028700"/>
            <a:ext cx="8754864" cy="7802177"/>
          </a:xfrm>
          <a:custGeom>
            <a:avLst/>
            <a:gdLst/>
            <a:ahLst/>
            <a:cxnLst/>
            <a:rect l="l" t="t" r="r" b="b"/>
            <a:pathLst>
              <a:path w="8754864" h="7802177">
                <a:moveTo>
                  <a:pt x="0" y="0"/>
                </a:moveTo>
                <a:lnTo>
                  <a:pt x="8754864" y="0"/>
                </a:lnTo>
                <a:lnTo>
                  <a:pt x="8754864" y="7802177"/>
                </a:lnTo>
                <a:lnTo>
                  <a:pt x="0" y="78021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45281" y="9191625"/>
            <a:ext cx="17597438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>
                <a:solidFill>
                  <a:schemeClr val="bg1"/>
                </a:solidFill>
                <a:latin typeface="Nourd"/>
                <a:ea typeface="Nourd"/>
                <a:cs typeface="Nourd"/>
                <a:sym typeface="Nourd"/>
              </a:rPr>
              <a:t> W</a:t>
            </a:r>
            <a:r>
              <a:rPr lang="en-US" sz="3600" dirty="0">
                <a:solidFill>
                  <a:schemeClr val="bg1"/>
                </a:solidFill>
              </a:rPr>
              <a:t>hat Patients Should Know When Receiving An Opioid Prescription</a:t>
            </a:r>
            <a:endParaRPr lang="en-US" sz="3399" dirty="0">
              <a:solidFill>
                <a:schemeClr val="bg1"/>
              </a:solidFill>
              <a:latin typeface="Nourd"/>
              <a:ea typeface="Nourd"/>
              <a:cs typeface="Nourd"/>
              <a:sym typeface="Nourd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7DD4F4E-F395-1D05-D19F-B00DB12CF0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325245" t="-161075" r="-325245" b="-161075"/>
          <a:stretch>
            <a:fillRect/>
          </a:stretch>
        </p:blipFill>
        <p:spPr>
          <a:xfrm>
            <a:off x="14173200" y="7972425"/>
            <a:ext cx="3657600" cy="2057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02"/>
    </mc:Choice>
    <mc:Fallback>
      <p:transition spd="slow" advTm="47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2427E">
                <a:alpha val="100000"/>
              </a:srgbClr>
            </a:gs>
            <a:gs pos="100000">
              <a:srgbClr val="032240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2733" y="8677203"/>
            <a:ext cx="16762535" cy="769533"/>
            <a:chOff x="0" y="0"/>
            <a:chExt cx="4414824" cy="2026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14824" cy="202675"/>
            </a:xfrm>
            <a:custGeom>
              <a:avLst/>
              <a:gdLst/>
              <a:ahLst/>
              <a:cxnLst/>
              <a:rect l="l" t="t" r="r" b="b"/>
              <a:pathLst>
                <a:path w="4414824" h="202675">
                  <a:moveTo>
                    <a:pt x="46186" y="0"/>
                  </a:moveTo>
                  <a:lnTo>
                    <a:pt x="4368638" y="0"/>
                  </a:lnTo>
                  <a:cubicBezTo>
                    <a:pt x="4394146" y="0"/>
                    <a:pt x="4414824" y="20678"/>
                    <a:pt x="4414824" y="46186"/>
                  </a:cubicBezTo>
                  <a:lnTo>
                    <a:pt x="4414824" y="156490"/>
                  </a:lnTo>
                  <a:cubicBezTo>
                    <a:pt x="4414824" y="181997"/>
                    <a:pt x="4394146" y="202675"/>
                    <a:pt x="4368638" y="202675"/>
                  </a:cubicBezTo>
                  <a:lnTo>
                    <a:pt x="46186" y="202675"/>
                  </a:lnTo>
                  <a:cubicBezTo>
                    <a:pt x="20678" y="202675"/>
                    <a:pt x="0" y="181997"/>
                    <a:pt x="0" y="156490"/>
                  </a:cubicBezTo>
                  <a:lnTo>
                    <a:pt x="0" y="46186"/>
                  </a:lnTo>
                  <a:cubicBezTo>
                    <a:pt x="0" y="20678"/>
                    <a:pt x="20678" y="0"/>
                    <a:pt x="46186" y="0"/>
                  </a:cubicBezTo>
                  <a:close/>
                </a:path>
              </a:pathLst>
            </a:custGeom>
            <a:solidFill>
              <a:srgbClr val="156EA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14824" cy="240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sp>
        <p:nvSpPr>
          <p:cNvPr id="5" name="Freeform 5"/>
          <p:cNvSpPr/>
          <p:nvPr/>
        </p:nvSpPr>
        <p:spPr>
          <a:xfrm>
            <a:off x="1028700" y="864690"/>
            <a:ext cx="16230600" cy="6687391"/>
          </a:xfrm>
          <a:custGeom>
            <a:avLst/>
            <a:gdLst/>
            <a:ahLst/>
            <a:cxnLst/>
            <a:rect l="l" t="t" r="r" b="b"/>
            <a:pathLst>
              <a:path w="16230600" h="6687391">
                <a:moveTo>
                  <a:pt x="0" y="0"/>
                </a:moveTo>
                <a:lnTo>
                  <a:pt x="16230600" y="0"/>
                </a:lnTo>
                <a:lnTo>
                  <a:pt x="16230600" y="6687391"/>
                </a:lnTo>
                <a:lnTo>
                  <a:pt x="0" y="66873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452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36516" y="8751553"/>
            <a:ext cx="5900366" cy="695183"/>
          </a:xfrm>
          <a:custGeom>
            <a:avLst/>
            <a:gdLst/>
            <a:ahLst/>
            <a:cxnLst/>
            <a:rect l="l" t="t" r="r" b="b"/>
            <a:pathLst>
              <a:path w="5900366" h="695183">
                <a:moveTo>
                  <a:pt x="0" y="0"/>
                </a:moveTo>
                <a:lnTo>
                  <a:pt x="5900366" y="0"/>
                </a:lnTo>
                <a:lnTo>
                  <a:pt x="5900366" y="695183"/>
                </a:lnTo>
                <a:lnTo>
                  <a:pt x="0" y="6951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7915705" y="8679064"/>
            <a:ext cx="8295518" cy="727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u="sng" dirty="0">
                <a:solidFill>
                  <a:srgbClr val="FFFFFF"/>
                </a:solidFill>
                <a:latin typeface="Nourd"/>
                <a:ea typeface="Nourd"/>
                <a:cs typeface="Nourd"/>
                <a:sym typeface="Nourd"/>
              </a:rPr>
              <a:t>https://www.healthyagingpoll.org/reports-more/report/older-adults-experiences-opioid-prescriptions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DF3CD5E1-5D10-E6E6-F603-67F7622B4B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325245" t="-161075" r="-325245" b="-161075"/>
          <a:stretch>
            <a:fillRect/>
          </a:stretch>
        </p:blipFill>
        <p:spPr>
          <a:xfrm>
            <a:off x="14173200" y="7972425"/>
            <a:ext cx="3657600" cy="2057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354"/>
    </mc:Choice>
    <mc:Fallback>
      <p:transition spd="slow" advTm="243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315FF-7D45-D5BB-DCC7-98B97988C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482" y="106810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</a:t>
            </a:r>
            <a:r>
              <a:rPr lang="en-US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 He?</a:t>
            </a:r>
            <a:b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1D906C-C9F4-2FA2-59B3-5D9AB829D6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837" y="3057525"/>
            <a:ext cx="7572377" cy="55792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E2FFAEE-A2CC-F142-2F6D-7E6E2257131C}"/>
              </a:ext>
            </a:extLst>
          </p:cNvPr>
          <p:cNvSpPr txBox="1"/>
          <p:nvPr/>
        </p:nvSpPr>
        <p:spPr>
          <a:xfrm>
            <a:off x="457200" y="9122202"/>
            <a:ext cx="10323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6"/>
              </a:rPr>
              <a:t>https://www.rollingstone.com/music/music-news/tom-pettys-cause-of-death-accidental-overdose-202789/</a:t>
            </a:r>
            <a:r>
              <a:rPr lang="en-US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78FECA-E7ED-199E-B55E-1D67FE4FD4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01113" y="1068103"/>
            <a:ext cx="8801405" cy="53078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9518731-501D-17BB-08B8-6BBAF7AD4EC2}"/>
              </a:ext>
            </a:extLst>
          </p:cNvPr>
          <p:cNvSpPr txBox="1"/>
          <p:nvPr/>
        </p:nvSpPr>
        <p:spPr>
          <a:xfrm>
            <a:off x="10287001" y="6375908"/>
            <a:ext cx="68579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00206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Tom Petty's cause of death has been revealed as an accidental overdose of prescribed medications.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DF6100BF-1EF9-7DBA-70DF-127BC9E11B1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rcRect l="-325245" t="-161075" r="-325245" b="-161075"/>
          <a:stretch>
            <a:fillRect/>
          </a:stretch>
        </p:blipFill>
        <p:spPr>
          <a:xfrm>
            <a:off x="14173200" y="7972425"/>
            <a:ext cx="3657600" cy="2057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9976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39"/>
    </mc:Choice>
    <mc:Fallback>
      <p:transition spd="slow" advTm="93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57D26F-17D3-F7FF-4D9A-E7EAD7480A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400" y="266700"/>
            <a:ext cx="9753600" cy="9753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1C5CCF-1127-80E9-A9FD-0E2FE397B795}"/>
              </a:ext>
            </a:extLst>
          </p:cNvPr>
          <p:cNvSpPr txBox="1"/>
          <p:nvPr/>
        </p:nvSpPr>
        <p:spPr>
          <a:xfrm>
            <a:off x="12877800" y="800100"/>
            <a:ext cx="3962400" cy="8710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WE KNOW THIS BUT….</a:t>
            </a:r>
          </a:p>
          <a:p>
            <a:endParaRPr lang="en-US" sz="4000" b="1" dirty="0"/>
          </a:p>
          <a:p>
            <a:r>
              <a:rPr lang="en-US" sz="4000" b="1" dirty="0"/>
              <a:t>And maybe this.. DON’T mix with Gabapentin or Pregabalin or Sedating Antihistamines or some Cough medicines</a:t>
            </a:r>
          </a:p>
          <a:p>
            <a:endParaRPr lang="en-US" sz="4000" b="1" dirty="0"/>
          </a:p>
          <a:p>
            <a:r>
              <a:rPr lang="en-US" sz="4000" b="1" dirty="0"/>
              <a:t>BUT What About THIS ?…..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AB82DE3-C99A-AC9C-EA60-96A2B1FA61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325245" t="-161075" r="-325245" b="-161075"/>
          <a:stretch>
            <a:fillRect/>
          </a:stretch>
        </p:blipFill>
        <p:spPr>
          <a:xfrm>
            <a:off x="14173200" y="7972425"/>
            <a:ext cx="36576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367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903"/>
    </mc:Choice>
    <mc:Fallback>
      <p:transition spd="slow" advTm="139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2427E">
                <a:alpha val="100000"/>
              </a:srgbClr>
            </a:gs>
            <a:gs pos="100000">
              <a:srgbClr val="032240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96765" y="1330902"/>
            <a:ext cx="17294469" cy="7731067"/>
            <a:chOff x="0" y="0"/>
            <a:chExt cx="4554922" cy="203616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4922" cy="2036166"/>
            </a:xfrm>
            <a:custGeom>
              <a:avLst/>
              <a:gdLst/>
              <a:ahLst/>
              <a:cxnLst/>
              <a:rect l="l" t="t" r="r" b="b"/>
              <a:pathLst>
                <a:path w="4554922" h="2036166">
                  <a:moveTo>
                    <a:pt x="0" y="0"/>
                  </a:moveTo>
                  <a:lnTo>
                    <a:pt x="4554922" y="0"/>
                  </a:lnTo>
                  <a:lnTo>
                    <a:pt x="4554922" y="2036166"/>
                  </a:lnTo>
                  <a:lnTo>
                    <a:pt x="0" y="203616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4922" cy="20742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r>
                <a:rPr lang="en-US" sz="1899" dirty="0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https://cann-dir.psu.edu/https://cann-dir.psu.edu/https://cann-dir.psu.edu/dr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62733" y="8677203"/>
            <a:ext cx="16762535" cy="769533"/>
            <a:chOff x="0" y="0"/>
            <a:chExt cx="4414824" cy="202675"/>
          </a:xfrm>
        </p:grpSpPr>
        <p:sp>
          <p:nvSpPr>
            <p:cNvPr id="6" name="Freeform 6">
              <a:hlinkClick r:id="rId4" tooltip="https://cann-dir.psu.edu"/>
            </p:cNvPr>
            <p:cNvSpPr/>
            <p:nvPr/>
          </p:nvSpPr>
          <p:spPr>
            <a:xfrm>
              <a:off x="0" y="0"/>
              <a:ext cx="4414824" cy="202675"/>
            </a:xfrm>
            <a:custGeom>
              <a:avLst/>
              <a:gdLst/>
              <a:ahLst/>
              <a:cxnLst/>
              <a:rect l="l" t="t" r="r" b="b"/>
              <a:pathLst>
                <a:path w="4414824" h="202675">
                  <a:moveTo>
                    <a:pt x="46186" y="0"/>
                  </a:moveTo>
                  <a:lnTo>
                    <a:pt x="4368638" y="0"/>
                  </a:lnTo>
                  <a:cubicBezTo>
                    <a:pt x="4394146" y="0"/>
                    <a:pt x="4414824" y="20678"/>
                    <a:pt x="4414824" y="46186"/>
                  </a:cubicBezTo>
                  <a:lnTo>
                    <a:pt x="4414824" y="156490"/>
                  </a:lnTo>
                  <a:cubicBezTo>
                    <a:pt x="4414824" y="181997"/>
                    <a:pt x="4394146" y="202675"/>
                    <a:pt x="4368638" y="202675"/>
                  </a:cubicBezTo>
                  <a:lnTo>
                    <a:pt x="46186" y="202675"/>
                  </a:lnTo>
                  <a:cubicBezTo>
                    <a:pt x="20678" y="202675"/>
                    <a:pt x="0" y="181997"/>
                    <a:pt x="0" y="156490"/>
                  </a:cubicBezTo>
                  <a:lnTo>
                    <a:pt x="0" y="46186"/>
                  </a:lnTo>
                  <a:cubicBezTo>
                    <a:pt x="0" y="20678"/>
                    <a:pt x="20678" y="0"/>
                    <a:pt x="46186" y="0"/>
                  </a:cubicBezTo>
                  <a:close/>
                </a:path>
              </a:pathLst>
            </a:custGeom>
            <a:solidFill>
              <a:srgbClr val="156EA9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4414824" cy="231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59"/>
                </a:lnSpc>
                <a:spcBef>
                  <a:spcPct val="0"/>
                </a:spcBef>
              </a:pPr>
              <a:r>
                <a:rPr lang="en-US" sz="1399" dirty="0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(Stall NM et al. JAMA Intern Med. 2024 Jul 1;184(7):840-842. doi: 10.1001/jamainternmed.2024.1331.) (Han et al. J Am Geriatr Soc. 2023 Apr;71(4):1267-1274. doi: 10.1111/jgs.18180. )                                              (Myran et al. JAMA Neurol. 2025 Apr 14:e250530. doi: 10.1001/jamaneurol.2025.0530.)      https://www.drugs.com/drug-interactions/cannabis.html                                                                                              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12340687" y="1986586"/>
            <a:ext cx="4336206" cy="2228119"/>
          </a:xfrm>
          <a:custGeom>
            <a:avLst/>
            <a:gdLst/>
            <a:ahLst/>
            <a:cxnLst/>
            <a:rect l="l" t="t" r="r" b="b"/>
            <a:pathLst>
              <a:path w="4336206" h="2228119">
                <a:moveTo>
                  <a:pt x="0" y="0"/>
                </a:moveTo>
                <a:lnTo>
                  <a:pt x="4336206" y="0"/>
                </a:lnTo>
                <a:lnTo>
                  <a:pt x="4336206" y="2228120"/>
                </a:lnTo>
                <a:lnTo>
                  <a:pt x="0" y="22281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340687" y="4298398"/>
            <a:ext cx="4838632" cy="2553103"/>
          </a:xfrm>
          <a:custGeom>
            <a:avLst/>
            <a:gdLst/>
            <a:ahLst/>
            <a:cxnLst/>
            <a:rect l="l" t="t" r="r" b="b"/>
            <a:pathLst>
              <a:path w="4838632" h="2553103">
                <a:moveTo>
                  <a:pt x="0" y="0"/>
                </a:moveTo>
                <a:lnTo>
                  <a:pt x="4838633" y="0"/>
                </a:lnTo>
                <a:lnTo>
                  <a:pt x="4838633" y="2553103"/>
                </a:lnTo>
                <a:lnTo>
                  <a:pt x="0" y="255310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671580" y="2862908"/>
            <a:ext cx="10403139" cy="56684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96569" lvl="1" indent="-248284" algn="just">
              <a:lnSpc>
                <a:spcPts val="3219"/>
              </a:lnSpc>
              <a:buFont typeface="Arial"/>
              <a:buChar char="•"/>
            </a:pPr>
            <a:r>
              <a:rPr lang="en-US" sz="3600" dirty="0">
                <a:solidFill>
                  <a:srgbClr val="1F2B5B"/>
                </a:solidFill>
                <a:latin typeface="Nourd"/>
                <a:ea typeface="Nourd"/>
                <a:cs typeface="Nourd"/>
                <a:sym typeface="Nourd"/>
              </a:rPr>
              <a:t>Cannabis poisoning increasing in older adult as observed in Canada based on ED visit. (Stall et al)</a:t>
            </a:r>
          </a:p>
          <a:p>
            <a:pPr marL="496569" lvl="1" indent="-248284" algn="just">
              <a:lnSpc>
                <a:spcPts val="3219"/>
              </a:lnSpc>
              <a:buFont typeface="Arial"/>
              <a:buChar char="•"/>
            </a:pPr>
            <a:r>
              <a:rPr lang="en-US" sz="3600" dirty="0">
                <a:solidFill>
                  <a:srgbClr val="1F2B5B"/>
                </a:solidFill>
                <a:latin typeface="Nourd"/>
                <a:ea typeface="Nourd"/>
                <a:cs typeface="Nourd"/>
                <a:sym typeface="Nourd"/>
              </a:rPr>
              <a:t>A study from California found that cannabis-related ED visit rate increased significantly for adults aged ≥65 and all subgroups (p &lt; 0.001). (Han et al)</a:t>
            </a:r>
          </a:p>
          <a:p>
            <a:pPr marL="496569" lvl="1" indent="-248284" algn="just">
              <a:lnSpc>
                <a:spcPts val="3219"/>
              </a:lnSpc>
              <a:buFont typeface="Arial"/>
              <a:buChar char="•"/>
            </a:pPr>
            <a:r>
              <a:rPr lang="en-US" sz="3600" dirty="0">
                <a:solidFill>
                  <a:srgbClr val="1F2B5B"/>
                </a:solidFill>
                <a:latin typeface="Nourd"/>
                <a:ea typeface="Nourd"/>
                <a:cs typeface="Nourd"/>
                <a:sym typeface="Nourd"/>
              </a:rPr>
              <a:t>Cannabis use that results in ED visit increases dementia risk (Myran et al)</a:t>
            </a:r>
          </a:p>
          <a:p>
            <a:pPr marL="496569" lvl="1" indent="-248284">
              <a:lnSpc>
                <a:spcPts val="3219"/>
              </a:lnSpc>
              <a:buFont typeface="Arial"/>
              <a:buChar char="•"/>
            </a:pPr>
            <a:r>
              <a:rPr lang="en-US" sz="3600" dirty="0">
                <a:solidFill>
                  <a:srgbClr val="1F2B5B"/>
                </a:solidFill>
                <a:latin typeface="Nourd"/>
                <a:ea typeface="Nourd"/>
                <a:cs typeface="Nourd"/>
                <a:sym typeface="Nourd"/>
              </a:rPr>
              <a:t>There are 400 drugs known to interact with cannabis including 28 major and 372 moderate drug-herb interactions (Drugs.com)</a:t>
            </a:r>
          </a:p>
          <a:p>
            <a:pPr algn="just">
              <a:lnSpc>
                <a:spcPts val="2966"/>
              </a:lnSpc>
            </a:pPr>
            <a:endParaRPr lang="en-US" sz="2299" dirty="0">
              <a:solidFill>
                <a:srgbClr val="1F2B5B"/>
              </a:solidFill>
              <a:latin typeface="Nourd"/>
              <a:ea typeface="Nourd"/>
              <a:cs typeface="Nourd"/>
              <a:sym typeface="Nourd"/>
            </a:endParaRPr>
          </a:p>
          <a:p>
            <a:pPr algn="just">
              <a:lnSpc>
                <a:spcPts val="2966"/>
              </a:lnSpc>
            </a:pPr>
            <a:endParaRPr lang="en-US" sz="2299" dirty="0">
              <a:solidFill>
                <a:srgbClr val="1F2B5B"/>
              </a:solidFill>
              <a:latin typeface="Nourd"/>
              <a:ea typeface="Nourd"/>
              <a:cs typeface="Nourd"/>
              <a:sym typeface="Nour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378565" y="1714303"/>
            <a:ext cx="11386488" cy="811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20"/>
              </a:lnSpc>
            </a:pPr>
            <a:r>
              <a:rPr lang="en-US" sz="4800" b="1" dirty="0">
                <a:solidFill>
                  <a:srgbClr val="1F2B5B"/>
                </a:solidFill>
                <a:latin typeface="Nourd Heavy"/>
                <a:ea typeface="Nourd Heavy"/>
                <a:cs typeface="Nourd Heavy"/>
                <a:sym typeface="Nourd Heavy"/>
              </a:rPr>
              <a:t>Cannabis Use in Older Adults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833830" y="6920151"/>
            <a:ext cx="6691437" cy="216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52"/>
              </a:lnSpc>
              <a:spcBef>
                <a:spcPct val="0"/>
              </a:spcBef>
            </a:pPr>
            <a:r>
              <a:rPr lang="en-US" sz="1252" dirty="0">
                <a:solidFill>
                  <a:srgbClr val="1F2B5B"/>
                </a:solidFill>
                <a:latin typeface="Canva Sans"/>
                <a:ea typeface="Canva Sans"/>
                <a:cs typeface="Canva Sans"/>
                <a:sym typeface="Canva Sans"/>
              </a:rPr>
              <a:t> https://cann-dir.psu.edu/</a:t>
            </a:r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90C60200-EB12-09FC-B902-6C5BBA1888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325245" t="-161075" r="-325245" b="-161075"/>
          <a:stretch>
            <a:fillRect/>
          </a:stretch>
        </p:blipFill>
        <p:spPr>
          <a:xfrm>
            <a:off x="14173200" y="7972425"/>
            <a:ext cx="3657600" cy="2057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144"/>
    </mc:Choice>
    <mc:Fallback>
      <p:transition spd="slow" advTm="96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2427E">
                <a:alpha val="100000"/>
              </a:srgbClr>
            </a:gs>
            <a:gs pos="100000">
              <a:srgbClr val="032240">
                <a:alpha val="100000"/>
              </a:srgbClr>
            </a:gs>
          </a:gsLst>
          <a:lin ang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036AF4D-C9E8-183A-1A48-FAF888C74C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38150632-B4A8-16BC-65EE-0E378E9A030A}"/>
              </a:ext>
            </a:extLst>
          </p:cNvPr>
          <p:cNvSpPr txBox="1"/>
          <p:nvPr/>
        </p:nvSpPr>
        <p:spPr>
          <a:xfrm>
            <a:off x="1028700" y="923925"/>
            <a:ext cx="16230600" cy="1651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19"/>
              </a:lnSpc>
              <a:spcBef>
                <a:spcPct val="0"/>
              </a:spcBef>
            </a:pPr>
            <a:r>
              <a:rPr lang="en-US" sz="4799" b="1" dirty="0">
                <a:solidFill>
                  <a:srgbClr val="FFFFFF"/>
                </a:solidFill>
                <a:latin typeface="Nourd Bold"/>
                <a:ea typeface="Nourd Bold"/>
                <a:cs typeface="Nourd Bold"/>
                <a:sym typeface="Nourd Bold"/>
              </a:rPr>
              <a:t>Dietary Supplements/ </a:t>
            </a:r>
          </a:p>
          <a:p>
            <a:pPr>
              <a:lnSpc>
                <a:spcPts val="6719"/>
              </a:lnSpc>
              <a:spcBef>
                <a:spcPct val="0"/>
              </a:spcBef>
            </a:pPr>
            <a:r>
              <a:rPr lang="en-US" sz="4799" b="1" dirty="0">
                <a:solidFill>
                  <a:srgbClr val="FFFFFF"/>
                </a:solidFill>
                <a:latin typeface="Nourd Bold"/>
                <a:ea typeface="Nourd Bold"/>
                <a:cs typeface="Nourd Bold"/>
                <a:sym typeface="Nourd Bold"/>
              </a:rPr>
              <a:t>Illicit Substances Interactions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4E478B-33E0-9971-2CA5-D0E72506D5F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4728"/>
          <a:stretch>
            <a:fillRect/>
          </a:stretch>
        </p:blipFill>
        <p:spPr>
          <a:xfrm>
            <a:off x="457200" y="2781300"/>
            <a:ext cx="12268200" cy="71232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7DDD38E-F936-5EE9-1E93-48B9A6B1F6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7800" y="283644"/>
            <a:ext cx="5210013" cy="2931909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68126D7-9D15-9F4E-B0F8-3C68CAE30D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325245" t="-161075" r="-325245" b="-161075"/>
          <a:stretch>
            <a:fillRect/>
          </a:stretch>
        </p:blipFill>
        <p:spPr>
          <a:xfrm>
            <a:off x="14173200" y="7972425"/>
            <a:ext cx="36576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107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11"/>
    </mc:Choice>
    <mc:Fallback>
      <p:transition spd="slow" advTm="89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2427E">
                <a:alpha val="100000"/>
              </a:srgbClr>
            </a:gs>
            <a:gs pos="100000">
              <a:srgbClr val="032240">
                <a:alpha val="100000"/>
              </a:srgbClr>
            </a:gs>
          </a:gsLst>
          <a:lin ang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103CD0-F1E3-8703-8A97-9351BBB279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C96A46C0-4D2D-CD73-6CEE-9029E81AFB79}"/>
              </a:ext>
            </a:extLst>
          </p:cNvPr>
          <p:cNvSpPr txBox="1"/>
          <p:nvPr/>
        </p:nvSpPr>
        <p:spPr>
          <a:xfrm>
            <a:off x="1028700" y="624833"/>
            <a:ext cx="16230600" cy="792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799" b="1" dirty="0">
                <a:solidFill>
                  <a:srgbClr val="FFFFFF"/>
                </a:solidFill>
                <a:latin typeface="Nourd Bold"/>
                <a:ea typeface="Nourd Bold"/>
                <a:cs typeface="Nourd Bold"/>
                <a:sym typeface="Nourd Bold"/>
              </a:rPr>
              <a:t>Safety Tips for Opioid Use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0A5282B3-2D33-C2AB-C26E-437A109128CE}"/>
              </a:ext>
            </a:extLst>
          </p:cNvPr>
          <p:cNvSpPr txBox="1"/>
          <p:nvPr/>
        </p:nvSpPr>
        <p:spPr>
          <a:xfrm>
            <a:off x="806053" y="1416973"/>
            <a:ext cx="16675894" cy="94454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81473" lvl="1" indent="-440737" algn="l">
              <a:lnSpc>
                <a:spcPts val="5715"/>
              </a:lnSpc>
              <a:buFont typeface="Arial"/>
              <a:buChar char="•"/>
            </a:pPr>
            <a:r>
              <a:rPr lang="en-US" sz="4082" dirty="0">
                <a:solidFill>
                  <a:srgbClr val="FFFFFF"/>
                </a:solidFill>
                <a:latin typeface="Nourd"/>
                <a:ea typeface="Nourd"/>
                <a:cs typeface="Nourd"/>
                <a:sym typeface="Nourd"/>
              </a:rPr>
              <a:t>Take only as directed for severe pain. </a:t>
            </a:r>
          </a:p>
          <a:p>
            <a:pPr marL="881473" lvl="1" indent="-440737" algn="l">
              <a:lnSpc>
                <a:spcPts val="5715"/>
              </a:lnSpc>
              <a:buFont typeface="Arial"/>
              <a:buChar char="•"/>
            </a:pPr>
            <a:r>
              <a:rPr lang="en-US" sz="4082" dirty="0">
                <a:solidFill>
                  <a:srgbClr val="FFFFFF"/>
                </a:solidFill>
                <a:latin typeface="Nourd"/>
                <a:ea typeface="Nourd"/>
                <a:cs typeface="Nourd"/>
                <a:sym typeface="Nourd"/>
              </a:rPr>
              <a:t>Severe side effects can occur when taken with benzodiazepines, alcohol, marijuana, other forms of cannabis, or street drugs.</a:t>
            </a:r>
          </a:p>
          <a:p>
            <a:pPr marL="881473" lvl="1" indent="-440737" algn="l">
              <a:lnSpc>
                <a:spcPts val="5715"/>
              </a:lnSpc>
              <a:buFont typeface="Arial"/>
              <a:buChar char="•"/>
            </a:pPr>
            <a:r>
              <a:rPr lang="en-US" sz="4082" dirty="0">
                <a:solidFill>
                  <a:srgbClr val="FFFFFF"/>
                </a:solidFill>
                <a:latin typeface="Nourd"/>
                <a:ea typeface="Nourd"/>
                <a:cs typeface="Nourd"/>
                <a:sym typeface="Nourd"/>
              </a:rPr>
              <a:t>Do not share medications.</a:t>
            </a:r>
          </a:p>
          <a:p>
            <a:pPr marL="881473" lvl="1" indent="-440737">
              <a:lnSpc>
                <a:spcPts val="5715"/>
              </a:lnSpc>
              <a:buFont typeface="Arial"/>
              <a:buChar char="•"/>
            </a:pPr>
            <a:r>
              <a:rPr lang="en-US" sz="4082" dirty="0">
                <a:solidFill>
                  <a:srgbClr val="FFFFFF"/>
                </a:solidFill>
                <a:latin typeface="Nourd"/>
                <a:ea typeface="Nourd"/>
                <a:cs typeface="Nourd"/>
                <a:sym typeface="Nourd"/>
              </a:rPr>
              <a:t>Keep medications in a safe place.</a:t>
            </a:r>
          </a:p>
          <a:p>
            <a:pPr marL="881473" lvl="1" indent="-440737" algn="l">
              <a:lnSpc>
                <a:spcPts val="5715"/>
              </a:lnSpc>
              <a:buFont typeface="Arial"/>
              <a:buChar char="•"/>
            </a:pPr>
            <a:r>
              <a:rPr lang="en-US" sz="4082" dirty="0">
                <a:solidFill>
                  <a:srgbClr val="FFFFFF"/>
                </a:solidFill>
                <a:latin typeface="Nourd"/>
                <a:ea typeface="Nourd"/>
                <a:cs typeface="Nourd"/>
                <a:sym typeface="Nourd"/>
              </a:rPr>
              <a:t>Properly dispose of unused medications. </a:t>
            </a:r>
          </a:p>
          <a:p>
            <a:pPr marL="881473" lvl="1" indent="-440737" algn="l">
              <a:lnSpc>
                <a:spcPts val="5715"/>
              </a:lnSpc>
              <a:buFont typeface="Arial"/>
              <a:buChar char="•"/>
            </a:pPr>
            <a:r>
              <a:rPr lang="en-US" sz="4082" dirty="0">
                <a:solidFill>
                  <a:srgbClr val="FFFFFF"/>
                </a:solidFill>
                <a:latin typeface="Nourd"/>
                <a:ea typeface="Nourd"/>
                <a:cs typeface="Nourd"/>
                <a:sym typeface="Nourd"/>
              </a:rPr>
              <a:t>Have a supply of naloxone readily available and tell family/friends.</a:t>
            </a:r>
          </a:p>
          <a:p>
            <a:pPr marL="881473" lvl="1" indent="-440737" algn="l">
              <a:lnSpc>
                <a:spcPts val="5715"/>
              </a:lnSpc>
              <a:buFont typeface="Arial"/>
              <a:buChar char="•"/>
            </a:pPr>
            <a:r>
              <a:rPr lang="en-US" sz="4082" dirty="0">
                <a:solidFill>
                  <a:srgbClr val="FFFFFF"/>
                </a:solidFill>
                <a:latin typeface="Nourd"/>
                <a:ea typeface="Nourd"/>
                <a:cs typeface="Nourd"/>
                <a:sym typeface="Nourd"/>
              </a:rPr>
              <a:t>Some are long-acting preparations- do not crush or chew.</a:t>
            </a:r>
          </a:p>
          <a:p>
            <a:pPr marL="881473" lvl="1" indent="-440737" algn="l">
              <a:lnSpc>
                <a:spcPts val="5715"/>
              </a:lnSpc>
              <a:buFont typeface="Arial"/>
              <a:buChar char="•"/>
            </a:pPr>
            <a:r>
              <a:rPr lang="en-US" sz="4082" dirty="0">
                <a:solidFill>
                  <a:srgbClr val="FFFFFF"/>
                </a:solidFill>
                <a:latin typeface="Nourd"/>
                <a:ea typeface="Nourd"/>
                <a:cs typeface="Nourd"/>
                <a:sym typeface="Nourd"/>
              </a:rPr>
              <a:t>Having respiratory disease increases risk of respiratory depression.</a:t>
            </a:r>
          </a:p>
          <a:p>
            <a:pPr marL="881473" lvl="1" indent="-440737" algn="l">
              <a:lnSpc>
                <a:spcPts val="5715"/>
              </a:lnSpc>
              <a:buFont typeface="Arial"/>
              <a:buChar char="•"/>
            </a:pPr>
            <a:r>
              <a:rPr lang="en-US" sz="4082" dirty="0">
                <a:solidFill>
                  <a:srgbClr val="FFFFFF"/>
                </a:solidFill>
                <a:latin typeface="Nourd"/>
                <a:ea typeface="Nourd"/>
                <a:cs typeface="Nourd"/>
                <a:sym typeface="Nourd"/>
              </a:rPr>
              <a:t>Make sure that your pharmacist and MD know all your meds and dietary supplements.</a:t>
            </a:r>
          </a:p>
          <a:p>
            <a:pPr marL="881473" lvl="1" indent="-440737" algn="l">
              <a:lnSpc>
                <a:spcPts val="5715"/>
              </a:lnSpc>
              <a:buFont typeface="Arial"/>
              <a:buChar char="•"/>
            </a:pPr>
            <a:r>
              <a:rPr lang="en-US" sz="4082" dirty="0">
                <a:solidFill>
                  <a:srgbClr val="FFFFFF"/>
                </a:solidFill>
                <a:latin typeface="Nourd"/>
                <a:ea typeface="Nourd"/>
                <a:cs typeface="Nourd"/>
                <a:sym typeface="Nourd"/>
              </a:rPr>
              <a:t>ACCIDENTS happen… be prepared!</a:t>
            </a:r>
          </a:p>
          <a:p>
            <a:pPr marL="881473" lvl="1" indent="-440737" algn="l">
              <a:lnSpc>
                <a:spcPts val="5715"/>
              </a:lnSpc>
              <a:buFont typeface="Arial"/>
              <a:buChar char="•"/>
            </a:pPr>
            <a:endParaRPr lang="en-US" sz="4082" dirty="0">
              <a:solidFill>
                <a:srgbClr val="FFFFFF"/>
              </a:solidFill>
              <a:latin typeface="Nourd"/>
              <a:ea typeface="Nourd"/>
              <a:cs typeface="Nourd"/>
              <a:sym typeface="Nourd"/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1D7F149A-B38F-FE23-138C-87E0123406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325245" t="-161075" r="-325245" b="-161075"/>
          <a:stretch>
            <a:fillRect/>
          </a:stretch>
        </p:blipFill>
        <p:spPr>
          <a:xfrm>
            <a:off x="14173200" y="7972425"/>
            <a:ext cx="36576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262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994"/>
    </mc:Choice>
    <mc:Fallback>
      <p:transition spd="slow" advTm="739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2427E">
                <a:alpha val="100000"/>
              </a:srgbClr>
            </a:gs>
            <a:gs pos="100000">
              <a:srgbClr val="032240">
                <a:alpha val="100000"/>
              </a:srgbClr>
            </a:gs>
          </a:gsLst>
          <a:lin ang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96E783-2B07-31B2-7B9F-DB3A1F6E74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40D5C739-3329-4ED4-D354-B4FE956313AF}"/>
              </a:ext>
            </a:extLst>
          </p:cNvPr>
          <p:cNvSpPr txBox="1"/>
          <p:nvPr/>
        </p:nvSpPr>
        <p:spPr>
          <a:xfrm>
            <a:off x="1028700" y="923925"/>
            <a:ext cx="16230600" cy="7921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799" b="1" dirty="0">
                <a:solidFill>
                  <a:srgbClr val="FFFFFF"/>
                </a:solidFill>
                <a:latin typeface="Nourd Bold"/>
                <a:ea typeface="Nourd Bold"/>
                <a:cs typeface="Nourd Bold"/>
                <a:sym typeface="Nourd Bold"/>
              </a:rPr>
              <a:t>Opioid Labeling Changes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21F23CFE-206A-4757-7C13-EE24A4878A46}"/>
              </a:ext>
            </a:extLst>
          </p:cNvPr>
          <p:cNvSpPr txBox="1"/>
          <p:nvPr/>
        </p:nvSpPr>
        <p:spPr>
          <a:xfrm>
            <a:off x="785271" y="2095500"/>
            <a:ext cx="16675894" cy="6521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12236" lvl="1" indent="-571500" algn="l">
              <a:lnSpc>
                <a:spcPts val="5715"/>
              </a:lnSpc>
              <a:buFont typeface="Arial" panose="020B0604020202020204" pitchFamily="34" charset="0"/>
              <a:buChar char="•"/>
            </a:pPr>
            <a:r>
              <a:rPr lang="en-US" sz="4082" dirty="0">
                <a:solidFill>
                  <a:srgbClr val="FFFFFF"/>
                </a:solidFill>
                <a:latin typeface="Nourd"/>
                <a:ea typeface="Nourd"/>
                <a:cs typeface="Nourd"/>
                <a:sym typeface="Nourd"/>
              </a:rPr>
              <a:t>Clearer risk information during long-term use</a:t>
            </a:r>
          </a:p>
          <a:p>
            <a:pPr marL="1012236" lvl="1" indent="-571500" algn="l">
              <a:lnSpc>
                <a:spcPts val="5715"/>
              </a:lnSpc>
              <a:buFont typeface="Arial" panose="020B0604020202020204" pitchFamily="34" charset="0"/>
              <a:buChar char="•"/>
            </a:pPr>
            <a:r>
              <a:rPr lang="en-US" sz="4082" dirty="0">
                <a:solidFill>
                  <a:srgbClr val="FFFFFF"/>
                </a:solidFill>
                <a:latin typeface="Nourd"/>
                <a:ea typeface="Nourd"/>
                <a:cs typeface="Nourd"/>
                <a:sym typeface="Nourd"/>
              </a:rPr>
              <a:t>Dosing warnings- higher doses associated with increased risk</a:t>
            </a:r>
          </a:p>
          <a:p>
            <a:pPr marL="1012236" lvl="1" indent="-571500" algn="l">
              <a:lnSpc>
                <a:spcPts val="5715"/>
              </a:lnSpc>
              <a:buFont typeface="Arial" panose="020B0604020202020204" pitchFamily="34" charset="0"/>
              <a:buChar char="•"/>
            </a:pPr>
            <a:r>
              <a:rPr lang="en-US" sz="4082" dirty="0">
                <a:solidFill>
                  <a:srgbClr val="FFFFFF"/>
                </a:solidFill>
                <a:latin typeface="Nourd"/>
                <a:ea typeface="Nourd"/>
                <a:cs typeface="Nourd"/>
                <a:sym typeface="Nourd"/>
              </a:rPr>
              <a:t>Clarified use limits- discourages indefinite use</a:t>
            </a:r>
          </a:p>
          <a:p>
            <a:pPr marL="1012236" lvl="1" indent="-571500" algn="l">
              <a:lnSpc>
                <a:spcPts val="5715"/>
              </a:lnSpc>
              <a:buFont typeface="Arial" panose="020B0604020202020204" pitchFamily="34" charset="0"/>
              <a:buChar char="•"/>
            </a:pPr>
            <a:r>
              <a:rPr lang="en-US" sz="4082" dirty="0">
                <a:solidFill>
                  <a:srgbClr val="FFFFFF"/>
                </a:solidFill>
                <a:latin typeface="Nourd"/>
                <a:ea typeface="Nourd"/>
                <a:cs typeface="Nourd"/>
                <a:sym typeface="Nourd"/>
              </a:rPr>
              <a:t>Treatment guidance- use short-acting first</a:t>
            </a:r>
          </a:p>
          <a:p>
            <a:pPr marL="1012236" lvl="1" indent="-571500" algn="l">
              <a:lnSpc>
                <a:spcPts val="5715"/>
              </a:lnSpc>
              <a:buFont typeface="Arial" panose="020B0604020202020204" pitchFamily="34" charset="0"/>
              <a:buChar char="•"/>
            </a:pPr>
            <a:r>
              <a:rPr lang="en-US" sz="4082" dirty="0">
                <a:solidFill>
                  <a:srgbClr val="FFFFFF"/>
                </a:solidFill>
                <a:latin typeface="Nourd"/>
                <a:ea typeface="Nourd"/>
                <a:cs typeface="Nourd"/>
                <a:sym typeface="Nourd"/>
              </a:rPr>
              <a:t>Safe discontinuation – don’t stop abruptly</a:t>
            </a:r>
          </a:p>
          <a:p>
            <a:pPr marL="1012236" lvl="1" indent="-571500" algn="l">
              <a:lnSpc>
                <a:spcPts val="5715"/>
              </a:lnSpc>
              <a:buFont typeface="Arial" panose="020B0604020202020204" pitchFamily="34" charset="0"/>
              <a:buChar char="•"/>
            </a:pPr>
            <a:r>
              <a:rPr lang="en-US" sz="4082" dirty="0">
                <a:solidFill>
                  <a:srgbClr val="FFFFFF"/>
                </a:solidFill>
                <a:latin typeface="Nourd"/>
                <a:ea typeface="Nourd"/>
                <a:cs typeface="Nourd"/>
                <a:sym typeface="Nourd"/>
              </a:rPr>
              <a:t>Overdose reversal- carry naloxone</a:t>
            </a:r>
          </a:p>
          <a:p>
            <a:pPr marL="1012236" lvl="1" indent="-571500" algn="l">
              <a:lnSpc>
                <a:spcPts val="5715"/>
              </a:lnSpc>
              <a:buFont typeface="Arial" panose="020B0604020202020204" pitchFamily="34" charset="0"/>
              <a:buChar char="•"/>
            </a:pPr>
            <a:r>
              <a:rPr lang="en-US" sz="4082" dirty="0">
                <a:solidFill>
                  <a:srgbClr val="FFFFFF"/>
                </a:solidFill>
                <a:latin typeface="Nourd"/>
                <a:ea typeface="Nourd"/>
                <a:cs typeface="Nourd"/>
                <a:sym typeface="Nourd"/>
              </a:rPr>
              <a:t>Drug interactions- drugs that increase respiratory depression</a:t>
            </a:r>
          </a:p>
          <a:p>
            <a:pPr marL="1012236" lvl="1" indent="-571500" algn="l">
              <a:lnSpc>
                <a:spcPts val="5715"/>
              </a:lnSpc>
              <a:buFont typeface="Arial" panose="020B0604020202020204" pitchFamily="34" charset="0"/>
              <a:buChar char="•"/>
            </a:pPr>
            <a:r>
              <a:rPr lang="en-US" sz="4082" dirty="0">
                <a:solidFill>
                  <a:srgbClr val="FFFFFF"/>
                </a:solidFill>
                <a:latin typeface="Nourd"/>
                <a:ea typeface="Nourd"/>
                <a:cs typeface="Nourd"/>
                <a:sym typeface="Nourd"/>
              </a:rPr>
              <a:t>More Risks with Overdose- toxic leukoencephalopathy</a:t>
            </a:r>
          </a:p>
          <a:p>
            <a:pPr marL="1012236" lvl="1" indent="-571500" algn="l">
              <a:lnSpc>
                <a:spcPts val="5715"/>
              </a:lnSpc>
              <a:buFont typeface="Arial" panose="020B0604020202020204" pitchFamily="34" charset="0"/>
              <a:buChar char="•"/>
            </a:pPr>
            <a:r>
              <a:rPr lang="en-US" sz="4082" dirty="0">
                <a:solidFill>
                  <a:srgbClr val="FFFFFF"/>
                </a:solidFill>
                <a:latin typeface="Nourd"/>
                <a:ea typeface="Nourd"/>
                <a:cs typeface="Nourd"/>
                <a:sym typeface="Nourd"/>
              </a:rPr>
              <a:t>Digestive health- problems with esophagus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75A6EF-6112-1D27-E0FF-BA00E728F220}"/>
              </a:ext>
            </a:extLst>
          </p:cNvPr>
          <p:cNvSpPr txBox="1"/>
          <p:nvPr/>
        </p:nvSpPr>
        <p:spPr>
          <a:xfrm>
            <a:off x="609600" y="9486900"/>
            <a:ext cx="12885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https://www.fda.gov/news-events/press-announcements/fda-requires-major-changes-opioid-pain-medication-labeling-emphasize-risks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F92E0A58-EA19-F4ED-F126-C7BE94C3B0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325245" t="-161075" r="-325245" b="-161075"/>
          <a:stretch>
            <a:fillRect/>
          </a:stretch>
        </p:blipFill>
        <p:spPr>
          <a:xfrm>
            <a:off x="14173200" y="7972425"/>
            <a:ext cx="36576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800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717"/>
    </mc:Choice>
    <mc:Fallback>
      <p:transition spd="slow" advTm="50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2427E">
                <a:alpha val="100000"/>
              </a:srgbClr>
            </a:gs>
            <a:gs pos="100000">
              <a:srgbClr val="032240">
                <a:alpha val="100000"/>
              </a:srgbClr>
            </a:gs>
          </a:gsLst>
          <a:lin ang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52E9CBC-B525-BC69-2BF8-87A8054F41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>
            <a:extLst>
              <a:ext uri="{FF2B5EF4-FFF2-40B4-BE49-F238E27FC236}">
                <a16:creationId xmlns:a16="http://schemas.microsoft.com/office/drawing/2014/main" id="{73F2CD8A-AB42-8513-0B80-DAEEF976835E}"/>
              </a:ext>
            </a:extLst>
          </p:cNvPr>
          <p:cNvSpPr txBox="1"/>
          <p:nvPr/>
        </p:nvSpPr>
        <p:spPr>
          <a:xfrm>
            <a:off x="704417" y="419100"/>
            <a:ext cx="17597438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>
                <a:solidFill>
                  <a:schemeClr val="bg1"/>
                </a:solidFill>
                <a:latin typeface="Nourd"/>
                <a:ea typeface="Nourd"/>
                <a:cs typeface="Nourd"/>
                <a:sym typeface="Nourd"/>
              </a:rPr>
              <a:t> Consider Non-Opioid Alternatives for Pain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C43302-F540-A94D-1E32-115D84FEB7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1866900"/>
            <a:ext cx="5989320" cy="54711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301FB3-076F-E44A-B91E-5E137FB7AA45}"/>
              </a:ext>
            </a:extLst>
          </p:cNvPr>
          <p:cNvSpPr txBox="1"/>
          <p:nvPr/>
        </p:nvSpPr>
        <p:spPr>
          <a:xfrm>
            <a:off x="914400" y="1638300"/>
            <a:ext cx="8001000" cy="7848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FF00"/>
                </a:solidFill>
              </a:rPr>
              <a:t>Mild to Moderate Pain</a:t>
            </a:r>
            <a:r>
              <a:rPr lang="en-US" sz="3600" dirty="0">
                <a:solidFill>
                  <a:schemeClr val="bg1"/>
                </a:solidFill>
              </a:rPr>
              <a:t>: acetaminophen (Tylenol®), nonsteroidal anti-inflammatory agents (Advil®, Motrin®)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FF00"/>
                </a:solidFill>
              </a:rPr>
              <a:t>Topical analgesics- </a:t>
            </a:r>
            <a:r>
              <a:rPr lang="en-US" sz="3600" dirty="0">
                <a:solidFill>
                  <a:schemeClr val="bg1"/>
                </a:solidFill>
              </a:rPr>
              <a:t>diclofenac (Voltaren® gel, lidocaine or capsaicin patches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FF00"/>
                </a:solidFill>
              </a:rPr>
              <a:t>Adjunctive agents- </a:t>
            </a:r>
            <a:r>
              <a:rPr lang="en-US" sz="3600" dirty="0">
                <a:solidFill>
                  <a:schemeClr val="bg1"/>
                </a:solidFill>
              </a:rPr>
              <a:t>duloxetine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FF00"/>
                </a:solidFill>
              </a:rPr>
              <a:t>FDA new guidance (9/10/25) on development of non-opioid pain meds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FF00"/>
                </a:solidFill>
              </a:rPr>
              <a:t>Non-drug options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Physical therapy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Acupuncture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Acupressure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Chiropractic care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Mindfulness and meditation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1AC16C7-55AB-23FE-7FDD-BF444F838F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325245" t="-161075" r="-325245" b="-161075"/>
          <a:stretch>
            <a:fillRect/>
          </a:stretch>
        </p:blipFill>
        <p:spPr>
          <a:xfrm>
            <a:off x="14173200" y="7972425"/>
            <a:ext cx="36576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189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259"/>
    </mc:Choice>
    <mc:Fallback>
      <p:transition spd="slow" advTm="562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2427E">
                <a:alpha val="100000"/>
              </a:srgbClr>
            </a:gs>
            <a:gs pos="100000">
              <a:srgbClr val="032240">
                <a:alpha val="100000"/>
              </a:srgbClr>
            </a:gs>
          </a:gsLst>
          <a:lin ang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F3253F-3048-1992-AAD7-29C3F9010F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E80DD0C-9FD0-ED9B-A923-379D360414A4}"/>
              </a:ext>
            </a:extLst>
          </p:cNvPr>
          <p:cNvSpPr/>
          <p:nvPr/>
        </p:nvSpPr>
        <p:spPr>
          <a:xfrm>
            <a:off x="4526761" y="1028700"/>
            <a:ext cx="8754864" cy="7802177"/>
          </a:xfrm>
          <a:custGeom>
            <a:avLst/>
            <a:gdLst/>
            <a:ahLst/>
            <a:cxnLst/>
            <a:rect l="l" t="t" r="r" b="b"/>
            <a:pathLst>
              <a:path w="8754864" h="7802177">
                <a:moveTo>
                  <a:pt x="0" y="0"/>
                </a:moveTo>
                <a:lnTo>
                  <a:pt x="8754864" y="0"/>
                </a:lnTo>
                <a:lnTo>
                  <a:pt x="8754864" y="7802177"/>
                </a:lnTo>
                <a:lnTo>
                  <a:pt x="0" y="78021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7B594EC7-C5EF-A2C5-3BF6-90D12AC4657A}"/>
              </a:ext>
            </a:extLst>
          </p:cNvPr>
          <p:cNvSpPr txBox="1"/>
          <p:nvPr/>
        </p:nvSpPr>
        <p:spPr>
          <a:xfrm>
            <a:off x="345281" y="9191625"/>
            <a:ext cx="17597438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>
                <a:solidFill>
                  <a:schemeClr val="bg1"/>
                </a:solidFill>
                <a:latin typeface="Nourd"/>
                <a:ea typeface="Nourd"/>
                <a:cs typeface="Nourd"/>
                <a:sym typeface="Nourd"/>
              </a:rPr>
              <a:t> Storage and Disposal of Opioids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48E28B2-90D3-C809-D2DC-A02F647A7F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325245" t="-161075" r="-325245" b="-161075"/>
          <a:stretch>
            <a:fillRect/>
          </a:stretch>
        </p:blipFill>
        <p:spPr>
          <a:xfrm>
            <a:off x="14173200" y="7972425"/>
            <a:ext cx="36576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008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01"/>
    </mc:Choice>
    <mc:Fallback>
      <p:transition spd="slow" advTm="39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2427E">
                <a:alpha val="100000"/>
              </a:srgbClr>
            </a:gs>
            <a:gs pos="100000">
              <a:srgbClr val="032240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2733" y="8677203"/>
            <a:ext cx="16762535" cy="769533"/>
            <a:chOff x="0" y="0"/>
            <a:chExt cx="4414824" cy="2026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14824" cy="202675"/>
            </a:xfrm>
            <a:custGeom>
              <a:avLst/>
              <a:gdLst/>
              <a:ahLst/>
              <a:cxnLst/>
              <a:rect l="l" t="t" r="r" b="b"/>
              <a:pathLst>
                <a:path w="4414824" h="202675">
                  <a:moveTo>
                    <a:pt x="46186" y="0"/>
                  </a:moveTo>
                  <a:lnTo>
                    <a:pt x="4368638" y="0"/>
                  </a:lnTo>
                  <a:cubicBezTo>
                    <a:pt x="4394146" y="0"/>
                    <a:pt x="4414824" y="20678"/>
                    <a:pt x="4414824" y="46186"/>
                  </a:cubicBezTo>
                  <a:lnTo>
                    <a:pt x="4414824" y="156490"/>
                  </a:lnTo>
                  <a:cubicBezTo>
                    <a:pt x="4414824" y="181997"/>
                    <a:pt x="4394146" y="202675"/>
                    <a:pt x="4368638" y="202675"/>
                  </a:cubicBezTo>
                  <a:lnTo>
                    <a:pt x="46186" y="202675"/>
                  </a:lnTo>
                  <a:cubicBezTo>
                    <a:pt x="20678" y="202675"/>
                    <a:pt x="0" y="181997"/>
                    <a:pt x="0" y="156490"/>
                  </a:cubicBezTo>
                  <a:lnTo>
                    <a:pt x="0" y="46186"/>
                  </a:lnTo>
                  <a:cubicBezTo>
                    <a:pt x="0" y="20678"/>
                    <a:pt x="20678" y="0"/>
                    <a:pt x="46186" y="0"/>
                  </a:cubicBezTo>
                  <a:close/>
                </a:path>
              </a:pathLst>
            </a:custGeom>
            <a:solidFill>
              <a:srgbClr val="156EA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14824" cy="240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sp>
        <p:nvSpPr>
          <p:cNvPr id="5" name="Freeform 5"/>
          <p:cNvSpPr/>
          <p:nvPr/>
        </p:nvSpPr>
        <p:spPr>
          <a:xfrm>
            <a:off x="1636516" y="8751553"/>
            <a:ext cx="5900366" cy="695183"/>
          </a:xfrm>
          <a:custGeom>
            <a:avLst/>
            <a:gdLst/>
            <a:ahLst/>
            <a:cxnLst/>
            <a:rect l="l" t="t" r="r" b="b"/>
            <a:pathLst>
              <a:path w="5900366" h="695183">
                <a:moveTo>
                  <a:pt x="0" y="0"/>
                </a:moveTo>
                <a:lnTo>
                  <a:pt x="5900366" y="0"/>
                </a:lnTo>
                <a:lnTo>
                  <a:pt x="5900366" y="695183"/>
                </a:lnTo>
                <a:lnTo>
                  <a:pt x="0" y="6951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62733" y="913584"/>
            <a:ext cx="16762535" cy="6537388"/>
          </a:xfrm>
          <a:custGeom>
            <a:avLst/>
            <a:gdLst/>
            <a:ahLst/>
            <a:cxnLst/>
            <a:rect l="l" t="t" r="r" b="b"/>
            <a:pathLst>
              <a:path w="16762535" h="6537388">
                <a:moveTo>
                  <a:pt x="0" y="0"/>
                </a:moveTo>
                <a:lnTo>
                  <a:pt x="16762534" y="0"/>
                </a:lnTo>
                <a:lnTo>
                  <a:pt x="16762534" y="6537389"/>
                </a:lnTo>
                <a:lnTo>
                  <a:pt x="0" y="65373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7915705" y="8679064"/>
            <a:ext cx="8295518" cy="727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u="sng" dirty="0">
                <a:solidFill>
                  <a:srgbClr val="FFFFFF"/>
                </a:solidFill>
                <a:latin typeface="Nourd"/>
                <a:ea typeface="Nourd"/>
                <a:cs typeface="Nourd"/>
                <a:sym typeface="Nourd"/>
              </a:rPr>
              <a:t>https://www.healthyagingpoll.org/reports-more/report/older-adults-experiences-opioid-prescriptions</a:t>
            </a:r>
          </a:p>
        </p:txBody>
      </p:sp>
      <p:sp>
        <p:nvSpPr>
          <p:cNvPr id="8" name="Multiplication Sign 7">
            <a:extLst>
              <a:ext uri="{FF2B5EF4-FFF2-40B4-BE49-F238E27FC236}">
                <a16:creationId xmlns:a16="http://schemas.microsoft.com/office/drawing/2014/main" id="{F8C70D9C-3753-25D9-1627-09AB12DD45AC}"/>
              </a:ext>
            </a:extLst>
          </p:cNvPr>
          <p:cNvSpPr/>
          <p:nvPr/>
        </p:nvSpPr>
        <p:spPr>
          <a:xfrm>
            <a:off x="13411200" y="4182278"/>
            <a:ext cx="914400" cy="914400"/>
          </a:xfrm>
          <a:prstGeom prst="mathMultiply">
            <a:avLst>
              <a:gd name="adj1" fmla="val 0"/>
            </a:avLst>
          </a:prstGeom>
          <a:solidFill>
            <a:srgbClr val="C00000"/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EB515707-9277-0A4C-997B-1978DD7F92B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 l="-325245" t="-161075" r="-325245" b="-161075"/>
          <a:stretch>
            <a:fillRect/>
          </a:stretch>
        </p:blipFill>
        <p:spPr>
          <a:xfrm>
            <a:off x="14173200" y="7972425"/>
            <a:ext cx="3657600" cy="2057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982"/>
    </mc:Choice>
    <mc:Fallback>
      <p:transition spd="slow" advTm="369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2427E">
                <a:alpha val="100000"/>
              </a:srgbClr>
            </a:gs>
            <a:gs pos="100000">
              <a:srgbClr val="032240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96765" y="1307416"/>
            <a:ext cx="17294469" cy="8488094"/>
            <a:chOff x="0" y="0"/>
            <a:chExt cx="4554922" cy="223554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4922" cy="2235547"/>
            </a:xfrm>
            <a:custGeom>
              <a:avLst/>
              <a:gdLst/>
              <a:ahLst/>
              <a:cxnLst/>
              <a:rect l="l" t="t" r="r" b="b"/>
              <a:pathLst>
                <a:path w="4554922" h="2235547">
                  <a:moveTo>
                    <a:pt x="0" y="0"/>
                  </a:moveTo>
                  <a:lnTo>
                    <a:pt x="4554922" y="0"/>
                  </a:lnTo>
                  <a:lnTo>
                    <a:pt x="4554922" y="2235547"/>
                  </a:lnTo>
                  <a:lnTo>
                    <a:pt x="0" y="223554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4922" cy="22736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62733" y="8677203"/>
            <a:ext cx="16762535" cy="769533"/>
            <a:chOff x="0" y="0"/>
            <a:chExt cx="4414824" cy="2026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14824" cy="202675"/>
            </a:xfrm>
            <a:custGeom>
              <a:avLst/>
              <a:gdLst/>
              <a:ahLst/>
              <a:cxnLst/>
              <a:rect l="l" t="t" r="r" b="b"/>
              <a:pathLst>
                <a:path w="4414824" h="202675">
                  <a:moveTo>
                    <a:pt x="46186" y="0"/>
                  </a:moveTo>
                  <a:lnTo>
                    <a:pt x="4368638" y="0"/>
                  </a:lnTo>
                  <a:cubicBezTo>
                    <a:pt x="4394146" y="0"/>
                    <a:pt x="4414824" y="20678"/>
                    <a:pt x="4414824" y="46186"/>
                  </a:cubicBezTo>
                  <a:lnTo>
                    <a:pt x="4414824" y="156490"/>
                  </a:lnTo>
                  <a:cubicBezTo>
                    <a:pt x="4414824" y="181997"/>
                    <a:pt x="4394146" y="202675"/>
                    <a:pt x="4368638" y="202675"/>
                  </a:cubicBezTo>
                  <a:lnTo>
                    <a:pt x="46186" y="202675"/>
                  </a:lnTo>
                  <a:cubicBezTo>
                    <a:pt x="20678" y="202675"/>
                    <a:pt x="0" y="181997"/>
                    <a:pt x="0" y="156490"/>
                  </a:cubicBezTo>
                  <a:lnTo>
                    <a:pt x="0" y="46186"/>
                  </a:lnTo>
                  <a:cubicBezTo>
                    <a:pt x="0" y="20678"/>
                    <a:pt x="20678" y="0"/>
                    <a:pt x="46186" y="0"/>
                  </a:cubicBezTo>
                  <a:close/>
                </a:path>
              </a:pathLst>
            </a:custGeom>
            <a:solidFill>
              <a:srgbClr val="156EA9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414824" cy="2407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r>
                <a:rPr lang="en-US" sz="1899" dirty="0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                                                                                                                                                            https://www.opioidanalgesicrems.com/home.html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1012630" y="1695666"/>
            <a:ext cx="16443628" cy="5673052"/>
          </a:xfrm>
          <a:custGeom>
            <a:avLst/>
            <a:gdLst/>
            <a:ahLst/>
            <a:cxnLst/>
            <a:rect l="l" t="t" r="r" b="b"/>
            <a:pathLst>
              <a:path w="16443628" h="5673052">
                <a:moveTo>
                  <a:pt x="0" y="0"/>
                </a:moveTo>
                <a:lnTo>
                  <a:pt x="16443628" y="0"/>
                </a:lnTo>
                <a:lnTo>
                  <a:pt x="16443628" y="5673052"/>
                </a:lnTo>
                <a:lnTo>
                  <a:pt x="0" y="56730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100700" y="8743950"/>
            <a:ext cx="3306941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FFFFFF"/>
                </a:solidFill>
                <a:latin typeface="Nourd"/>
                <a:ea typeface="Nourd"/>
                <a:cs typeface="Nourd"/>
                <a:sym typeface="Nourd"/>
              </a:rPr>
              <a:t>Opioid REMS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228D931C-FEFC-DE94-23C2-B63564FACD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325245" t="-161075" r="-325245" b="-161075"/>
          <a:stretch>
            <a:fillRect/>
          </a:stretch>
        </p:blipFill>
        <p:spPr>
          <a:xfrm>
            <a:off x="14173200" y="7972425"/>
            <a:ext cx="3657600" cy="2057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591"/>
    </mc:Choice>
    <mc:Fallback>
      <p:transition spd="slow" advTm="225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1AAF142-602A-5D7C-8134-D9632ACA6E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190500"/>
            <a:ext cx="16484796" cy="51614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1E2F6D-7754-9040-EF5D-AB428EB741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7373" y="4991100"/>
            <a:ext cx="14268450" cy="67341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21D61CA-AE20-94B7-3A89-E9ACF6261561}"/>
              </a:ext>
            </a:extLst>
          </p:cNvPr>
          <p:cNvSpPr txBox="1"/>
          <p:nvPr/>
        </p:nvSpPr>
        <p:spPr>
          <a:xfrm>
            <a:off x="584004" y="5351906"/>
            <a:ext cx="7112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https://www.dea.gov/takebackday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C1BB3B5-1A75-8B29-F79D-7790D2F9D0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325245" t="-161075" r="-325245" b="-161075"/>
          <a:stretch>
            <a:fillRect/>
          </a:stretch>
        </p:blipFill>
        <p:spPr>
          <a:xfrm>
            <a:off x="14173200" y="7972425"/>
            <a:ext cx="36576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292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395"/>
    </mc:Choice>
    <mc:Fallback>
      <p:transition spd="slow" advTm="333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ympathy Flowers Cliparts, Stock Vector and Royalty Free Sympathy Flowers  Illustrations">
            <a:extLst>
              <a:ext uri="{FF2B5EF4-FFF2-40B4-BE49-F238E27FC236}">
                <a16:creationId xmlns:a16="http://schemas.microsoft.com/office/drawing/2014/main" id="{889A4900-2774-98C1-5C68-1789A2A80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6749" y="7223245"/>
            <a:ext cx="3929063" cy="2614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1108654-21CB-D0EF-2EC1-E79474B9F53C}"/>
              </a:ext>
            </a:extLst>
          </p:cNvPr>
          <p:cNvSpPr/>
          <p:nvPr/>
        </p:nvSpPr>
        <p:spPr>
          <a:xfrm>
            <a:off x="900113" y="275501"/>
            <a:ext cx="10685226" cy="661420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200" i="1" dirty="0">
                <a:solidFill>
                  <a:srgbClr val="333333"/>
                </a:solidFill>
                <a:highlight>
                  <a:srgbClr val="FFFF00"/>
                </a:highlight>
                <a:latin typeface="NPRSerif"/>
              </a:rPr>
              <a:t>"As a family we recognize this report may spark a further discussion on the opioid crisis and we feel that it is a healthy and necessary discussion and we hope in some way this report can save lives. Many people who overdose begin with a legitimate injury or simply do not understand the potency and deadly nature of these medications."</a:t>
            </a:r>
            <a:endParaRPr lang="en-US" sz="4200" dirty="0">
              <a:highlight>
                <a:srgbClr val="FFFF00"/>
              </a:highligh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D22B69-5EE4-E786-89A8-DD04165660C0}"/>
              </a:ext>
            </a:extLst>
          </p:cNvPr>
          <p:cNvSpPr txBox="1"/>
          <p:nvPr/>
        </p:nvSpPr>
        <p:spPr>
          <a:xfrm>
            <a:off x="12244388" y="657225"/>
            <a:ext cx="5443538" cy="5678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>
                <a:highlight>
                  <a:srgbClr val="FFFFFF"/>
                </a:highlight>
                <a:latin typeface="NPRSerif"/>
                <a:ea typeface="Verdana" panose="020B0604030504040204" pitchFamily="34" charset="0"/>
                <a:cs typeface="Arial" panose="020B0604020202020204" pitchFamily="34" charset="0"/>
              </a:rPr>
              <a:t>The family said Petty had "</a:t>
            </a:r>
            <a:r>
              <a:rPr lang="en-US" sz="3300" b="1" dirty="0">
                <a:highlight>
                  <a:srgbClr val="FFFFFF"/>
                </a:highlight>
                <a:latin typeface="NPRSerif"/>
                <a:ea typeface="Verdana" panose="020B0604030504040204" pitchFamily="34" charset="0"/>
                <a:cs typeface="Arial" panose="020B0604020202020204" pitchFamily="34" charset="0"/>
              </a:rPr>
              <a:t>suffered from many serious ailments including emphysema, knee problems and most significantly a fractured hip</a:t>
            </a:r>
            <a:r>
              <a:rPr lang="en-US" sz="3300" dirty="0">
                <a:highlight>
                  <a:srgbClr val="FFFFFF"/>
                </a:highlight>
                <a:latin typeface="NPRSerif"/>
                <a:ea typeface="Verdana" panose="020B0604030504040204" pitchFamily="34" charset="0"/>
                <a:cs typeface="Arial" panose="020B0604020202020204" pitchFamily="34" charset="0"/>
              </a:rPr>
              <a:t>." They added that on the day he died he had been informed that his hip was, in fact, "</a:t>
            </a:r>
            <a:r>
              <a:rPr lang="en-US" sz="3300" b="1" dirty="0">
                <a:highlight>
                  <a:srgbClr val="FFFFFF"/>
                </a:highlight>
                <a:latin typeface="NPRSerif"/>
                <a:ea typeface="Verdana" panose="020B0604030504040204" pitchFamily="34" charset="0"/>
                <a:cs typeface="Arial" panose="020B0604020202020204" pitchFamily="34" charset="0"/>
              </a:rPr>
              <a:t>a full on break</a:t>
            </a:r>
            <a:r>
              <a:rPr lang="en-US" sz="3300" dirty="0">
                <a:highlight>
                  <a:srgbClr val="FFFFFF"/>
                </a:highlight>
                <a:latin typeface="NPRSerif"/>
                <a:ea typeface="Verdana" panose="020B0604030504040204" pitchFamily="34" charset="0"/>
                <a:cs typeface="Arial" panose="020B0604020202020204" pitchFamily="34" charset="0"/>
              </a:rPr>
              <a:t>" and the associated pain likely caused his overdose.</a:t>
            </a:r>
            <a:endParaRPr lang="en-US" sz="3300" dirty="0">
              <a:latin typeface="NPRSerif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B329F2-00E6-400E-7740-B40D25828C77}"/>
              </a:ext>
            </a:extLst>
          </p:cNvPr>
          <p:cNvSpPr txBox="1"/>
          <p:nvPr/>
        </p:nvSpPr>
        <p:spPr>
          <a:xfrm>
            <a:off x="1108954" y="7100888"/>
            <a:ext cx="950666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>
                <a:solidFill>
                  <a:srgbClr val="333333"/>
                </a:solidFill>
                <a:highlight>
                  <a:srgbClr val="FFFFFF"/>
                </a:highlight>
                <a:latin typeface="NPRSerif"/>
              </a:rPr>
              <a:t>Petty died on Oct. 2, 2017, shortly after finishing a summer tour marking the 40th anniversary of his band, Tom Petty and the Heartbreakers. </a:t>
            </a:r>
            <a:r>
              <a:rPr lang="en-US" sz="4200" b="1" dirty="0">
                <a:solidFill>
                  <a:srgbClr val="333333"/>
                </a:solidFill>
                <a:highlight>
                  <a:srgbClr val="FFFFFF"/>
                </a:highlight>
                <a:latin typeface="NPRSerif"/>
              </a:rPr>
              <a:t>He was 66</a:t>
            </a:r>
            <a:r>
              <a:rPr lang="en-US" sz="4200" dirty="0">
                <a:solidFill>
                  <a:srgbClr val="333333"/>
                </a:solidFill>
                <a:highlight>
                  <a:srgbClr val="FFFFFF"/>
                </a:highlight>
                <a:latin typeface="NPRSerif"/>
              </a:rPr>
              <a:t>.</a:t>
            </a:r>
            <a:endParaRPr lang="en-US" sz="4200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DCD6EACE-8610-EB68-18B0-79630CCACCC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325245" t="-161075" r="-325245" b="-161075"/>
          <a:stretch>
            <a:fillRect/>
          </a:stretch>
        </p:blipFill>
        <p:spPr>
          <a:xfrm>
            <a:off x="14173200" y="7972425"/>
            <a:ext cx="3657600" cy="2057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8201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559"/>
    </mc:Choice>
    <mc:Fallback>
      <p:transition spd="slow" advTm="405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2427E">
                <a:alpha val="100000"/>
              </a:srgbClr>
            </a:gs>
            <a:gs pos="100000">
              <a:srgbClr val="032240">
                <a:alpha val="100000"/>
              </a:srgbClr>
            </a:gs>
          </a:gsLst>
          <a:lin ang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8AAAA1-6F5F-9A69-7A37-EE5B10FC60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710182B-2468-695C-63D6-0139B928FE1B}"/>
              </a:ext>
            </a:extLst>
          </p:cNvPr>
          <p:cNvSpPr/>
          <p:nvPr/>
        </p:nvSpPr>
        <p:spPr>
          <a:xfrm>
            <a:off x="4526761" y="1028700"/>
            <a:ext cx="8754864" cy="7802177"/>
          </a:xfrm>
          <a:custGeom>
            <a:avLst/>
            <a:gdLst/>
            <a:ahLst/>
            <a:cxnLst/>
            <a:rect l="l" t="t" r="r" b="b"/>
            <a:pathLst>
              <a:path w="8754864" h="7802177">
                <a:moveTo>
                  <a:pt x="0" y="0"/>
                </a:moveTo>
                <a:lnTo>
                  <a:pt x="8754864" y="0"/>
                </a:lnTo>
                <a:lnTo>
                  <a:pt x="8754864" y="7802177"/>
                </a:lnTo>
                <a:lnTo>
                  <a:pt x="0" y="78021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0399E9AF-9C74-6B4D-44BA-DAF0A28B7813}"/>
              </a:ext>
            </a:extLst>
          </p:cNvPr>
          <p:cNvSpPr txBox="1"/>
          <p:nvPr/>
        </p:nvSpPr>
        <p:spPr>
          <a:xfrm>
            <a:off x="345281" y="9191625"/>
            <a:ext cx="17597438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>
                <a:solidFill>
                  <a:schemeClr val="bg1"/>
                </a:solidFill>
                <a:latin typeface="Nourd"/>
                <a:ea typeface="Nourd"/>
                <a:cs typeface="Nourd"/>
                <a:sym typeface="Nourd"/>
              </a:rPr>
              <a:t> Online Fraudulent Pharmacies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32C70A8-A56B-E718-5310-8A157DAD56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325245" t="-161075" r="-325245" b="-161075"/>
          <a:stretch>
            <a:fillRect/>
          </a:stretch>
        </p:blipFill>
        <p:spPr>
          <a:xfrm>
            <a:off x="14173200" y="7972425"/>
            <a:ext cx="36576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933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10"/>
    </mc:Choice>
    <mc:Fallback>
      <p:transition spd="slow" advTm="38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2427E">
                <a:alpha val="100000"/>
              </a:srgbClr>
            </a:gs>
            <a:gs pos="100000">
              <a:srgbClr val="032240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96765" y="864690"/>
            <a:ext cx="17294469" cy="8488094"/>
            <a:chOff x="0" y="0"/>
            <a:chExt cx="4554922" cy="223554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4922" cy="2235547"/>
            </a:xfrm>
            <a:custGeom>
              <a:avLst/>
              <a:gdLst/>
              <a:ahLst/>
              <a:cxnLst/>
              <a:rect l="l" t="t" r="r" b="b"/>
              <a:pathLst>
                <a:path w="4554922" h="2235547">
                  <a:moveTo>
                    <a:pt x="0" y="0"/>
                  </a:moveTo>
                  <a:lnTo>
                    <a:pt x="4554922" y="0"/>
                  </a:lnTo>
                  <a:lnTo>
                    <a:pt x="4554922" y="2235547"/>
                  </a:lnTo>
                  <a:lnTo>
                    <a:pt x="0" y="223554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4922" cy="22736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r>
                <a:rPr lang="en-US" sz="1899" dirty="0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??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62733" y="8677203"/>
            <a:ext cx="16762535" cy="1002376"/>
            <a:chOff x="0" y="0"/>
            <a:chExt cx="4414824" cy="264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14824" cy="264000"/>
            </a:xfrm>
            <a:custGeom>
              <a:avLst/>
              <a:gdLst/>
              <a:ahLst/>
              <a:cxnLst/>
              <a:rect l="l" t="t" r="r" b="b"/>
              <a:pathLst>
                <a:path w="4414824" h="264000">
                  <a:moveTo>
                    <a:pt x="46186" y="0"/>
                  </a:moveTo>
                  <a:lnTo>
                    <a:pt x="4368638" y="0"/>
                  </a:lnTo>
                  <a:cubicBezTo>
                    <a:pt x="4394146" y="0"/>
                    <a:pt x="4414824" y="20678"/>
                    <a:pt x="4414824" y="46186"/>
                  </a:cubicBezTo>
                  <a:lnTo>
                    <a:pt x="4414824" y="217814"/>
                  </a:lnTo>
                  <a:cubicBezTo>
                    <a:pt x="4414824" y="243322"/>
                    <a:pt x="4394146" y="264000"/>
                    <a:pt x="4368638" y="264000"/>
                  </a:cubicBezTo>
                  <a:lnTo>
                    <a:pt x="46186" y="264000"/>
                  </a:lnTo>
                  <a:cubicBezTo>
                    <a:pt x="20678" y="264000"/>
                    <a:pt x="0" y="243322"/>
                    <a:pt x="0" y="217814"/>
                  </a:cubicBezTo>
                  <a:lnTo>
                    <a:pt x="0" y="46186"/>
                  </a:lnTo>
                  <a:cubicBezTo>
                    <a:pt x="0" y="20678"/>
                    <a:pt x="20678" y="0"/>
                    <a:pt x="46186" y="0"/>
                  </a:cubicBezTo>
                  <a:close/>
                </a:path>
              </a:pathLst>
            </a:custGeom>
            <a:solidFill>
              <a:srgbClr val="156EA9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414824" cy="302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sp>
        <p:nvSpPr>
          <p:cNvPr id="8" name="Freeform 8"/>
          <p:cNvSpPr/>
          <p:nvPr/>
        </p:nvSpPr>
        <p:spPr>
          <a:xfrm>
            <a:off x="762733" y="275269"/>
            <a:ext cx="615832" cy="713069"/>
          </a:xfrm>
          <a:custGeom>
            <a:avLst/>
            <a:gdLst/>
            <a:ahLst/>
            <a:cxnLst/>
            <a:rect l="l" t="t" r="r" b="b"/>
            <a:pathLst>
              <a:path w="615832" h="713069">
                <a:moveTo>
                  <a:pt x="0" y="0"/>
                </a:moveTo>
                <a:lnTo>
                  <a:pt x="615832" y="0"/>
                </a:lnTo>
                <a:lnTo>
                  <a:pt x="615832" y="713069"/>
                </a:lnTo>
                <a:lnTo>
                  <a:pt x="0" y="7130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2002954" y="4675317"/>
            <a:ext cx="4921427" cy="3292292"/>
            <a:chOff x="0" y="0"/>
            <a:chExt cx="585121" cy="39142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85121" cy="391429"/>
            </a:xfrm>
            <a:custGeom>
              <a:avLst/>
              <a:gdLst/>
              <a:ahLst/>
              <a:cxnLst/>
              <a:rect l="l" t="t" r="r" b="b"/>
              <a:pathLst>
                <a:path w="585121" h="391429">
                  <a:moveTo>
                    <a:pt x="0" y="0"/>
                  </a:moveTo>
                  <a:lnTo>
                    <a:pt x="585121" y="0"/>
                  </a:lnTo>
                  <a:lnTo>
                    <a:pt x="585121" y="391429"/>
                  </a:lnTo>
                  <a:lnTo>
                    <a:pt x="0" y="391429"/>
                  </a:lnTo>
                  <a:close/>
                </a:path>
              </a:pathLst>
            </a:custGeom>
            <a:blipFill>
              <a:blip r:embed="rId6"/>
              <a:stretch>
                <a:fillRect t="-47701" b="-47701"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7255612" y="4675317"/>
            <a:ext cx="4835264" cy="3292292"/>
            <a:chOff x="0" y="0"/>
            <a:chExt cx="585121" cy="39840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85121" cy="398404"/>
            </a:xfrm>
            <a:custGeom>
              <a:avLst/>
              <a:gdLst/>
              <a:ahLst/>
              <a:cxnLst/>
              <a:rect l="l" t="t" r="r" b="b"/>
              <a:pathLst>
                <a:path w="585121" h="398404">
                  <a:moveTo>
                    <a:pt x="0" y="0"/>
                  </a:moveTo>
                  <a:lnTo>
                    <a:pt x="585121" y="0"/>
                  </a:lnTo>
                  <a:lnTo>
                    <a:pt x="585121" y="398404"/>
                  </a:lnTo>
                  <a:lnTo>
                    <a:pt x="0" y="398404"/>
                  </a:lnTo>
                  <a:close/>
                </a:path>
              </a:pathLst>
            </a:custGeom>
            <a:blipFill>
              <a:blip r:embed="rId7"/>
              <a:stretch>
                <a:fillRect t="-1180" b="-1180"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>
            <a:off x="11431148" y="7827201"/>
            <a:ext cx="3061993" cy="511158"/>
            <a:chOff x="0" y="0"/>
            <a:chExt cx="806451" cy="13462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06451" cy="134626"/>
            </a:xfrm>
            <a:custGeom>
              <a:avLst/>
              <a:gdLst/>
              <a:ahLst/>
              <a:cxnLst/>
              <a:rect l="l" t="t" r="r" b="b"/>
              <a:pathLst>
                <a:path w="806451" h="134626">
                  <a:moveTo>
                    <a:pt x="0" y="0"/>
                  </a:moveTo>
                  <a:lnTo>
                    <a:pt x="806451" y="0"/>
                  </a:lnTo>
                  <a:lnTo>
                    <a:pt x="806451" y="134626"/>
                  </a:lnTo>
                  <a:lnTo>
                    <a:pt x="0" y="134626"/>
                  </a:lnTo>
                  <a:close/>
                </a:path>
              </a:pathLst>
            </a:custGeom>
            <a:solidFill>
              <a:srgbClr val="156EA9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806451" cy="1727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sp>
        <p:nvSpPr>
          <p:cNvPr id="16" name="Freeform 16"/>
          <p:cNvSpPr/>
          <p:nvPr/>
        </p:nvSpPr>
        <p:spPr>
          <a:xfrm>
            <a:off x="13592486" y="3614568"/>
            <a:ext cx="3932782" cy="3873790"/>
          </a:xfrm>
          <a:custGeom>
            <a:avLst/>
            <a:gdLst/>
            <a:ahLst/>
            <a:cxnLst/>
            <a:rect l="l" t="t" r="r" b="b"/>
            <a:pathLst>
              <a:path w="3932782" h="3873790">
                <a:moveTo>
                  <a:pt x="0" y="0"/>
                </a:moveTo>
                <a:lnTo>
                  <a:pt x="3932781" y="0"/>
                </a:lnTo>
                <a:lnTo>
                  <a:pt x="3932781" y="3873790"/>
                </a:lnTo>
                <a:lnTo>
                  <a:pt x="0" y="387379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2002954" y="8677275"/>
            <a:ext cx="16502117" cy="878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44"/>
              </a:lnSpc>
            </a:pPr>
            <a:r>
              <a:rPr lang="en-US" sz="2531" dirty="0">
                <a:solidFill>
                  <a:srgbClr val="FFFFFF"/>
                </a:solidFill>
                <a:latin typeface="Nourd"/>
                <a:ea typeface="Nourd"/>
                <a:cs typeface="Nourd"/>
                <a:sym typeface="Nourd"/>
              </a:rPr>
              <a:t>https://www.dea.gov/sites/default/files/2022-12/DEA-OPCK_FactSheet_December_2022.pdf</a:t>
            </a:r>
          </a:p>
          <a:p>
            <a:pPr algn="just">
              <a:lnSpc>
                <a:spcPts val="3544"/>
              </a:lnSpc>
            </a:pPr>
            <a:r>
              <a:rPr lang="en-US" sz="2531" dirty="0">
                <a:solidFill>
                  <a:srgbClr val="FFFFFF"/>
                </a:solidFill>
                <a:latin typeface="Nourd"/>
                <a:ea typeface="Nourd"/>
                <a:cs typeface="Nourd"/>
                <a:sym typeface="Nourd"/>
              </a:rPr>
              <a:t>https://www.safemedicines.org/2024/10/oct-07-2024.html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234074" y="2881442"/>
            <a:ext cx="9484513" cy="1298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dirty="0">
                <a:solidFill>
                  <a:srgbClr val="1F2B5B"/>
                </a:solidFill>
                <a:latin typeface="Nourd"/>
                <a:ea typeface="Nourd"/>
                <a:cs typeface="Nourd"/>
                <a:sym typeface="Nourd"/>
              </a:rPr>
              <a:t>October 7, 2024: DEA warning - Dozens of fake online pharmacies sold millions of fake pills to customers in all 50 states</a:t>
            </a:r>
          </a:p>
          <a:p>
            <a:pPr algn="ctr">
              <a:lnSpc>
                <a:spcPts val="3500"/>
              </a:lnSpc>
            </a:pPr>
            <a:endParaRPr lang="en-US" sz="2500" dirty="0">
              <a:solidFill>
                <a:srgbClr val="1F2B5B"/>
              </a:solidFill>
              <a:latin typeface="Nourd"/>
              <a:ea typeface="Nourd"/>
              <a:cs typeface="Nourd"/>
              <a:sym typeface="Nour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6197124" y="1672836"/>
            <a:ext cx="5893753" cy="85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dirty="0">
                <a:solidFill>
                  <a:srgbClr val="1F2B5B"/>
                </a:solidFill>
                <a:latin typeface="Nourd Heavy"/>
                <a:ea typeface="Nourd Heavy"/>
                <a:cs typeface="Nourd Heavy"/>
                <a:sym typeface="Nourd Heavy"/>
              </a:rPr>
              <a:t>Fake Pills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608274" y="7919984"/>
            <a:ext cx="2712473" cy="3929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5"/>
              </a:lnSpc>
            </a:pPr>
            <a:r>
              <a:rPr lang="en-US" sz="2304" b="1" dirty="0">
                <a:solidFill>
                  <a:srgbClr val="FFFFFF"/>
                </a:solidFill>
                <a:latin typeface="Nourd Bold"/>
                <a:ea typeface="Nourd Bold"/>
                <a:cs typeface="Nourd Bold"/>
                <a:sym typeface="Nourd Bold"/>
              </a:rPr>
              <a:t>OLIVIA WATSON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1661901" y="7840783"/>
            <a:ext cx="2600487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1" dirty="0">
                <a:solidFill>
                  <a:srgbClr val="FFFFFF"/>
                </a:solidFill>
                <a:latin typeface="Nourd Bold"/>
                <a:ea typeface="Nourd Bold"/>
                <a:cs typeface="Nourd Bold"/>
                <a:sym typeface="Nourd Bold"/>
              </a:rPr>
              <a:t>REAL OR FAKE?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2962144" y="1770719"/>
            <a:ext cx="4563123" cy="1971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100"/>
              </a:lnSpc>
              <a:spcBef>
                <a:spcPct val="0"/>
              </a:spcBef>
            </a:pPr>
            <a:r>
              <a:rPr lang="en-US" sz="11500" dirty="0">
                <a:solidFill>
                  <a:srgbClr val="02427E"/>
                </a:solidFill>
                <a:latin typeface="Nourd"/>
                <a:ea typeface="Nourd"/>
                <a:cs typeface="Nourd"/>
                <a:sym typeface="Nourd"/>
              </a:rPr>
              <a:t> ???</a:t>
            </a:r>
          </a:p>
        </p:txBody>
      </p:sp>
      <p:pic>
        <p:nvPicPr>
          <p:cNvPr id="29" name="Audio 28">
            <a:hlinkClick r:id="" action="ppaction://media"/>
            <a:extLst>
              <a:ext uri="{FF2B5EF4-FFF2-40B4-BE49-F238E27FC236}">
                <a16:creationId xmlns:a16="http://schemas.microsoft.com/office/drawing/2014/main" id="{1F908DEA-2884-FA84-81E2-6AB4398826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325245" t="-161075" r="-325245" b="-161075"/>
          <a:stretch>
            <a:fillRect/>
          </a:stretch>
        </p:blipFill>
        <p:spPr>
          <a:xfrm>
            <a:off x="14173200" y="7972425"/>
            <a:ext cx="3657600" cy="2057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60"/>
    </mc:Choice>
    <mc:Fallback>
      <p:transition spd="slow" advTm="67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2427E">
                <a:alpha val="100000"/>
              </a:srgbClr>
            </a:gs>
            <a:gs pos="100000">
              <a:srgbClr val="032240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96765" y="864690"/>
            <a:ext cx="17294469" cy="8488094"/>
            <a:chOff x="0" y="0"/>
            <a:chExt cx="4554922" cy="223554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4922" cy="2235547"/>
            </a:xfrm>
            <a:custGeom>
              <a:avLst/>
              <a:gdLst/>
              <a:ahLst/>
              <a:cxnLst/>
              <a:rect l="l" t="t" r="r" b="b"/>
              <a:pathLst>
                <a:path w="4554922" h="2235547">
                  <a:moveTo>
                    <a:pt x="0" y="0"/>
                  </a:moveTo>
                  <a:lnTo>
                    <a:pt x="4554922" y="0"/>
                  </a:lnTo>
                  <a:lnTo>
                    <a:pt x="4554922" y="2235547"/>
                  </a:lnTo>
                  <a:lnTo>
                    <a:pt x="0" y="223554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4922" cy="22736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r>
                <a:rPr lang="en-US" sz="1899" dirty="0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??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62733" y="8677203"/>
            <a:ext cx="16762535" cy="1002376"/>
            <a:chOff x="0" y="0"/>
            <a:chExt cx="4414824" cy="264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14824" cy="264000"/>
            </a:xfrm>
            <a:custGeom>
              <a:avLst/>
              <a:gdLst/>
              <a:ahLst/>
              <a:cxnLst/>
              <a:rect l="l" t="t" r="r" b="b"/>
              <a:pathLst>
                <a:path w="4414824" h="264000">
                  <a:moveTo>
                    <a:pt x="46186" y="0"/>
                  </a:moveTo>
                  <a:lnTo>
                    <a:pt x="4368638" y="0"/>
                  </a:lnTo>
                  <a:cubicBezTo>
                    <a:pt x="4394146" y="0"/>
                    <a:pt x="4414824" y="20678"/>
                    <a:pt x="4414824" y="46186"/>
                  </a:cubicBezTo>
                  <a:lnTo>
                    <a:pt x="4414824" y="217814"/>
                  </a:lnTo>
                  <a:cubicBezTo>
                    <a:pt x="4414824" y="243322"/>
                    <a:pt x="4394146" y="264000"/>
                    <a:pt x="4368638" y="264000"/>
                  </a:cubicBezTo>
                  <a:lnTo>
                    <a:pt x="46186" y="264000"/>
                  </a:lnTo>
                  <a:cubicBezTo>
                    <a:pt x="20678" y="264000"/>
                    <a:pt x="0" y="243322"/>
                    <a:pt x="0" y="217814"/>
                  </a:cubicBezTo>
                  <a:lnTo>
                    <a:pt x="0" y="46186"/>
                  </a:lnTo>
                  <a:cubicBezTo>
                    <a:pt x="0" y="20678"/>
                    <a:pt x="20678" y="0"/>
                    <a:pt x="46186" y="0"/>
                  </a:cubicBezTo>
                  <a:close/>
                </a:path>
              </a:pathLst>
            </a:custGeom>
            <a:solidFill>
              <a:srgbClr val="156EA9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414824" cy="302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sp>
        <p:nvSpPr>
          <p:cNvPr id="8" name="Freeform 8"/>
          <p:cNvSpPr/>
          <p:nvPr/>
        </p:nvSpPr>
        <p:spPr>
          <a:xfrm>
            <a:off x="762733" y="275269"/>
            <a:ext cx="615832" cy="713069"/>
          </a:xfrm>
          <a:custGeom>
            <a:avLst/>
            <a:gdLst/>
            <a:ahLst/>
            <a:cxnLst/>
            <a:rect l="l" t="t" r="r" b="b"/>
            <a:pathLst>
              <a:path w="615832" h="713069">
                <a:moveTo>
                  <a:pt x="0" y="0"/>
                </a:moveTo>
                <a:lnTo>
                  <a:pt x="615832" y="0"/>
                </a:lnTo>
                <a:lnTo>
                  <a:pt x="615832" y="713069"/>
                </a:lnTo>
                <a:lnTo>
                  <a:pt x="0" y="7130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2002954" y="4675317"/>
            <a:ext cx="4921427" cy="3292292"/>
            <a:chOff x="0" y="0"/>
            <a:chExt cx="585121" cy="39142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85121" cy="391429"/>
            </a:xfrm>
            <a:custGeom>
              <a:avLst/>
              <a:gdLst/>
              <a:ahLst/>
              <a:cxnLst/>
              <a:rect l="l" t="t" r="r" b="b"/>
              <a:pathLst>
                <a:path w="585121" h="391429">
                  <a:moveTo>
                    <a:pt x="0" y="0"/>
                  </a:moveTo>
                  <a:lnTo>
                    <a:pt x="585121" y="0"/>
                  </a:lnTo>
                  <a:lnTo>
                    <a:pt x="585121" y="391429"/>
                  </a:lnTo>
                  <a:lnTo>
                    <a:pt x="0" y="391429"/>
                  </a:lnTo>
                  <a:close/>
                </a:path>
              </a:pathLst>
            </a:custGeom>
            <a:blipFill>
              <a:blip r:embed="rId6"/>
              <a:stretch>
                <a:fillRect t="-47701" b="-47701"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7255612" y="4675317"/>
            <a:ext cx="4835264" cy="3292292"/>
            <a:chOff x="0" y="0"/>
            <a:chExt cx="585121" cy="39840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85121" cy="398404"/>
            </a:xfrm>
            <a:custGeom>
              <a:avLst/>
              <a:gdLst/>
              <a:ahLst/>
              <a:cxnLst/>
              <a:rect l="l" t="t" r="r" b="b"/>
              <a:pathLst>
                <a:path w="585121" h="398404">
                  <a:moveTo>
                    <a:pt x="0" y="0"/>
                  </a:moveTo>
                  <a:lnTo>
                    <a:pt x="585121" y="0"/>
                  </a:lnTo>
                  <a:lnTo>
                    <a:pt x="585121" y="398404"/>
                  </a:lnTo>
                  <a:lnTo>
                    <a:pt x="0" y="398404"/>
                  </a:lnTo>
                  <a:close/>
                </a:path>
              </a:pathLst>
            </a:custGeom>
            <a:blipFill>
              <a:blip r:embed="rId7"/>
              <a:stretch>
                <a:fillRect t="-1180" b="-1180"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>
            <a:off x="11431148" y="7827201"/>
            <a:ext cx="3061993" cy="511158"/>
            <a:chOff x="0" y="0"/>
            <a:chExt cx="806451" cy="13462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06451" cy="134626"/>
            </a:xfrm>
            <a:custGeom>
              <a:avLst/>
              <a:gdLst/>
              <a:ahLst/>
              <a:cxnLst/>
              <a:rect l="l" t="t" r="r" b="b"/>
              <a:pathLst>
                <a:path w="806451" h="134626">
                  <a:moveTo>
                    <a:pt x="0" y="0"/>
                  </a:moveTo>
                  <a:lnTo>
                    <a:pt x="806451" y="0"/>
                  </a:lnTo>
                  <a:lnTo>
                    <a:pt x="806451" y="134626"/>
                  </a:lnTo>
                  <a:lnTo>
                    <a:pt x="0" y="134626"/>
                  </a:lnTo>
                  <a:close/>
                </a:path>
              </a:pathLst>
            </a:custGeom>
            <a:solidFill>
              <a:srgbClr val="156EA9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806451" cy="1727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sp>
        <p:nvSpPr>
          <p:cNvPr id="16" name="Freeform 16"/>
          <p:cNvSpPr/>
          <p:nvPr/>
        </p:nvSpPr>
        <p:spPr>
          <a:xfrm>
            <a:off x="13592486" y="3614568"/>
            <a:ext cx="3932782" cy="3873790"/>
          </a:xfrm>
          <a:custGeom>
            <a:avLst/>
            <a:gdLst/>
            <a:ahLst/>
            <a:cxnLst/>
            <a:rect l="l" t="t" r="r" b="b"/>
            <a:pathLst>
              <a:path w="3932782" h="3873790">
                <a:moveTo>
                  <a:pt x="0" y="0"/>
                </a:moveTo>
                <a:lnTo>
                  <a:pt x="3932781" y="0"/>
                </a:lnTo>
                <a:lnTo>
                  <a:pt x="3932781" y="3873790"/>
                </a:lnTo>
                <a:lnTo>
                  <a:pt x="0" y="387379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2011350" y="4145253"/>
            <a:ext cx="2452317" cy="963483"/>
          </a:xfrm>
          <a:custGeom>
            <a:avLst/>
            <a:gdLst/>
            <a:ahLst/>
            <a:cxnLst/>
            <a:rect l="l" t="t" r="r" b="b"/>
            <a:pathLst>
              <a:path w="2452317" h="963483">
                <a:moveTo>
                  <a:pt x="0" y="0"/>
                </a:moveTo>
                <a:lnTo>
                  <a:pt x="2452317" y="0"/>
                </a:lnTo>
                <a:lnTo>
                  <a:pt x="2452317" y="963484"/>
                </a:lnTo>
                <a:lnTo>
                  <a:pt x="0" y="96348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8582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6706022" y="4145253"/>
            <a:ext cx="2258488" cy="963483"/>
          </a:xfrm>
          <a:custGeom>
            <a:avLst/>
            <a:gdLst/>
            <a:ahLst/>
            <a:cxnLst/>
            <a:rect l="l" t="t" r="r" b="b"/>
            <a:pathLst>
              <a:path w="2258488" h="963483">
                <a:moveTo>
                  <a:pt x="0" y="0"/>
                </a:moveTo>
                <a:lnTo>
                  <a:pt x="2258488" y="0"/>
                </a:lnTo>
                <a:lnTo>
                  <a:pt x="2258488" y="963484"/>
                </a:lnTo>
                <a:lnTo>
                  <a:pt x="0" y="96348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2002954" y="8677275"/>
            <a:ext cx="16502117" cy="878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44"/>
              </a:lnSpc>
            </a:pPr>
            <a:r>
              <a:rPr lang="en-US" sz="2531" dirty="0">
                <a:solidFill>
                  <a:srgbClr val="FFFFFF"/>
                </a:solidFill>
                <a:latin typeface="Nourd"/>
                <a:ea typeface="Nourd"/>
                <a:cs typeface="Nourd"/>
                <a:sym typeface="Nourd"/>
              </a:rPr>
              <a:t>https://www.dea.gov/sites/default/files/2022-12/DEA-OPCK_FactSheet_December_2022.pdf</a:t>
            </a:r>
          </a:p>
          <a:p>
            <a:pPr algn="just">
              <a:lnSpc>
                <a:spcPts val="3544"/>
              </a:lnSpc>
            </a:pPr>
            <a:r>
              <a:rPr lang="en-US" sz="2531" dirty="0">
                <a:solidFill>
                  <a:srgbClr val="FFFFFF"/>
                </a:solidFill>
                <a:latin typeface="Nourd"/>
                <a:ea typeface="Nourd"/>
                <a:cs typeface="Nourd"/>
                <a:sym typeface="Nourd"/>
              </a:rPr>
              <a:t>https://www.safemedicines.org/2024/10/oct-07-2024.html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234074" y="2881442"/>
            <a:ext cx="9484513" cy="1298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dirty="0">
                <a:solidFill>
                  <a:srgbClr val="1F2B5B"/>
                </a:solidFill>
                <a:latin typeface="Nourd"/>
                <a:ea typeface="Nourd"/>
                <a:cs typeface="Nourd"/>
                <a:sym typeface="Nourd"/>
              </a:rPr>
              <a:t>October 7, 2024: DEA warning - Dozens of fake online pharmacies sold millions of fake pills to customers in all 50 states</a:t>
            </a:r>
          </a:p>
          <a:p>
            <a:pPr algn="ctr">
              <a:lnSpc>
                <a:spcPts val="3500"/>
              </a:lnSpc>
            </a:pPr>
            <a:endParaRPr lang="en-US" sz="2500" dirty="0">
              <a:solidFill>
                <a:srgbClr val="1F2B5B"/>
              </a:solidFill>
              <a:latin typeface="Nourd"/>
              <a:ea typeface="Nourd"/>
              <a:cs typeface="Nourd"/>
              <a:sym typeface="Nourd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6197124" y="1672836"/>
            <a:ext cx="5893753" cy="85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dirty="0">
                <a:solidFill>
                  <a:srgbClr val="1F2B5B"/>
                </a:solidFill>
                <a:latin typeface="Nourd Heavy"/>
                <a:ea typeface="Nourd Heavy"/>
                <a:cs typeface="Nourd Heavy"/>
                <a:sym typeface="Nourd Heavy"/>
              </a:rPr>
              <a:t>Fake Pills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608274" y="7919984"/>
            <a:ext cx="2712473" cy="3929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5"/>
              </a:lnSpc>
            </a:pPr>
            <a:r>
              <a:rPr lang="en-US" sz="2304" b="1" dirty="0">
                <a:solidFill>
                  <a:srgbClr val="FFFFFF"/>
                </a:solidFill>
                <a:latin typeface="Nourd Bold"/>
                <a:ea typeface="Nourd Bold"/>
                <a:cs typeface="Nourd Bold"/>
                <a:sym typeface="Nourd Bold"/>
              </a:rPr>
              <a:t>OLIVIA WATSON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1661901" y="7840783"/>
            <a:ext cx="2600487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1" dirty="0">
                <a:solidFill>
                  <a:srgbClr val="FFFFFF"/>
                </a:solidFill>
                <a:latin typeface="Nourd Bold"/>
                <a:ea typeface="Nourd Bold"/>
                <a:cs typeface="Nourd Bold"/>
                <a:sym typeface="Nourd Bold"/>
              </a:rPr>
              <a:t>REAL OR FAKE?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2962144" y="1770719"/>
            <a:ext cx="4563123" cy="1971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100"/>
              </a:lnSpc>
              <a:spcBef>
                <a:spcPct val="0"/>
              </a:spcBef>
            </a:pPr>
            <a:r>
              <a:rPr lang="en-US" sz="11500" dirty="0">
                <a:solidFill>
                  <a:srgbClr val="02427E"/>
                </a:solidFill>
                <a:latin typeface="Nourd"/>
                <a:ea typeface="Nourd"/>
                <a:cs typeface="Nourd"/>
                <a:sym typeface="Nourd"/>
              </a:rPr>
              <a:t> ???</a:t>
            </a:r>
          </a:p>
        </p:txBody>
      </p:sp>
      <p:pic>
        <p:nvPicPr>
          <p:cNvPr id="32" name="Audio 31">
            <a:hlinkClick r:id="" action="ppaction://media"/>
            <a:extLst>
              <a:ext uri="{FF2B5EF4-FFF2-40B4-BE49-F238E27FC236}">
                <a16:creationId xmlns:a16="http://schemas.microsoft.com/office/drawing/2014/main" id="{2A9B24CF-D799-6D03-107B-1447F1881F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rcRect l="-325245" t="-161075" r="-325245" b="-161075"/>
          <a:stretch>
            <a:fillRect/>
          </a:stretch>
        </p:blipFill>
        <p:spPr>
          <a:xfrm>
            <a:off x="14173200" y="7972425"/>
            <a:ext cx="3657600" cy="2057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075"/>
    </mc:Choice>
    <mc:Fallback>
      <p:transition spd="slow" advTm="280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2999D13-2E51-EF7E-BA3C-A1A1D15E14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4246"/>
            <a:ext cx="8763000" cy="103181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939DDB-5967-1A46-BE2B-09864BE4A2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82400" y="5139177"/>
            <a:ext cx="4800600" cy="473250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29D472F-868E-6A42-8D37-8A5FD4E875EF}"/>
              </a:ext>
            </a:extLst>
          </p:cNvPr>
          <p:cNvSpPr txBox="1"/>
          <p:nvPr/>
        </p:nvSpPr>
        <p:spPr>
          <a:xfrm>
            <a:off x="9143999" y="1104900"/>
            <a:ext cx="899160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</a:rPr>
              <a:t>To check if a website is safe visit safe.pharmacy/buy-safely </a:t>
            </a:r>
          </a:p>
          <a:p>
            <a:pPr algn="ctr"/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</a:rPr>
              <a:t>Using the QT code.</a:t>
            </a:r>
          </a:p>
          <a:p>
            <a:pPr algn="ctr"/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</a:rPr>
              <a:t>National Association of Boards of Pharmacy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9DFD90E-1D32-21B9-03A7-B7EA8F60C5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325245" t="-161075" r="-325245" b="-161075"/>
          <a:stretch>
            <a:fillRect/>
          </a:stretch>
        </p:blipFill>
        <p:spPr>
          <a:xfrm>
            <a:off x="14173200" y="7972425"/>
            <a:ext cx="36576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652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484"/>
    </mc:Choice>
    <mc:Fallback>
      <p:transition spd="slow" advTm="144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2427E">
                <a:alpha val="100000"/>
              </a:srgbClr>
            </a:gs>
            <a:gs pos="100000">
              <a:srgbClr val="032240">
                <a:alpha val="100000"/>
              </a:srgbClr>
            </a:gs>
          </a:gsLst>
          <a:lin ang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4112EF-43D8-D7B8-13E5-88F587B744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7E43D19-AEBF-D7DD-4DCF-35D3D21A0734}"/>
              </a:ext>
            </a:extLst>
          </p:cNvPr>
          <p:cNvSpPr/>
          <p:nvPr/>
        </p:nvSpPr>
        <p:spPr>
          <a:xfrm>
            <a:off x="4526761" y="1028700"/>
            <a:ext cx="8754864" cy="7802177"/>
          </a:xfrm>
          <a:custGeom>
            <a:avLst/>
            <a:gdLst/>
            <a:ahLst/>
            <a:cxnLst/>
            <a:rect l="l" t="t" r="r" b="b"/>
            <a:pathLst>
              <a:path w="8754864" h="7802177">
                <a:moveTo>
                  <a:pt x="0" y="0"/>
                </a:moveTo>
                <a:lnTo>
                  <a:pt x="8754864" y="0"/>
                </a:lnTo>
                <a:lnTo>
                  <a:pt x="8754864" y="7802177"/>
                </a:lnTo>
                <a:lnTo>
                  <a:pt x="0" y="78021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9AF8DA97-2170-4247-AEEF-3D40C200DC38}"/>
              </a:ext>
            </a:extLst>
          </p:cNvPr>
          <p:cNvSpPr txBox="1"/>
          <p:nvPr/>
        </p:nvSpPr>
        <p:spPr>
          <a:xfrm>
            <a:off x="345281" y="9191625"/>
            <a:ext cx="17597438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>
                <a:solidFill>
                  <a:schemeClr val="bg1"/>
                </a:solidFill>
                <a:latin typeface="Nourd"/>
                <a:ea typeface="Nourd"/>
                <a:cs typeface="Nourd"/>
                <a:sym typeface="Nourd"/>
              </a:rPr>
              <a:t> Naloxone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8A1779C-5EA5-2C16-AF1D-F05B2AD65D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325245" t="-161075" r="-325245" b="-161075"/>
          <a:stretch>
            <a:fillRect/>
          </a:stretch>
        </p:blipFill>
        <p:spPr>
          <a:xfrm>
            <a:off x="14173200" y="7972425"/>
            <a:ext cx="36576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548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70"/>
    </mc:Choice>
    <mc:Fallback>
      <p:transition spd="slow" advTm="46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2427E">
                <a:alpha val="100000"/>
              </a:srgbClr>
            </a:gs>
            <a:gs pos="100000">
              <a:srgbClr val="032240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402682" cy="9402682"/>
          </a:xfrm>
          <a:custGeom>
            <a:avLst/>
            <a:gdLst/>
            <a:ahLst/>
            <a:cxnLst/>
            <a:rect l="l" t="t" r="r" b="b"/>
            <a:pathLst>
              <a:path w="9402682" h="9402682">
                <a:moveTo>
                  <a:pt x="0" y="0"/>
                </a:moveTo>
                <a:lnTo>
                  <a:pt x="9402682" y="0"/>
                </a:lnTo>
                <a:lnTo>
                  <a:pt x="9402682" y="9402682"/>
                </a:lnTo>
                <a:lnTo>
                  <a:pt x="0" y="94026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027064" y="7598105"/>
            <a:ext cx="3636554" cy="2270157"/>
          </a:xfrm>
          <a:custGeom>
            <a:avLst/>
            <a:gdLst/>
            <a:ahLst/>
            <a:cxnLst/>
            <a:rect l="l" t="t" r="r" b="b"/>
            <a:pathLst>
              <a:path w="3636554" h="2270157">
                <a:moveTo>
                  <a:pt x="0" y="0"/>
                </a:moveTo>
                <a:lnTo>
                  <a:pt x="3636554" y="0"/>
                </a:lnTo>
                <a:lnTo>
                  <a:pt x="3636554" y="2270157"/>
                </a:lnTo>
                <a:lnTo>
                  <a:pt x="0" y="22701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813697" y="4141344"/>
            <a:ext cx="8063288" cy="2660885"/>
          </a:xfrm>
          <a:custGeom>
            <a:avLst/>
            <a:gdLst/>
            <a:ahLst/>
            <a:cxnLst/>
            <a:rect l="l" t="t" r="r" b="b"/>
            <a:pathLst>
              <a:path w="8063288" h="2660885">
                <a:moveTo>
                  <a:pt x="0" y="0"/>
                </a:moveTo>
                <a:lnTo>
                  <a:pt x="8063288" y="0"/>
                </a:lnTo>
                <a:lnTo>
                  <a:pt x="8063288" y="2660885"/>
                </a:lnTo>
                <a:lnTo>
                  <a:pt x="0" y="266088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0" y="9364582"/>
            <a:ext cx="9402682" cy="656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OpenAI. Destigmatizing naloxone among older adults [AI-generated image]. ChatGPT. Published 2025. Accessed April 29, 2025. </a:t>
            </a:r>
            <a:r>
              <a:rPr lang="en-US" sz="1899" u="sng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  <a:hlinkClick r:id="rId7" tooltip="https://chat.openai.com"/>
              </a:rPr>
              <a:t>https://chat.openai.com/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872962" y="9840515"/>
            <a:ext cx="3944759" cy="323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www.narcan.com.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049000" y="161370"/>
            <a:ext cx="5017770" cy="880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39"/>
              </a:lnSpc>
              <a:spcBef>
                <a:spcPct val="0"/>
              </a:spcBef>
            </a:pPr>
            <a:r>
              <a:rPr lang="en-US" sz="5099" dirty="0">
                <a:solidFill>
                  <a:srgbClr val="FFFFFF"/>
                </a:solidFill>
                <a:latin typeface="Nourd"/>
                <a:ea typeface="Nourd"/>
                <a:cs typeface="Nourd"/>
                <a:sym typeface="Nourd"/>
              </a:rPr>
              <a:t>HAVE THE TALK!!!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402682" y="2053514"/>
            <a:ext cx="8885318" cy="1724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17"/>
              </a:lnSpc>
              <a:spcBef>
                <a:spcPct val="0"/>
              </a:spcBef>
            </a:pPr>
            <a:r>
              <a:rPr lang="en-US" sz="3298" dirty="0">
                <a:solidFill>
                  <a:srgbClr val="FFFFFF"/>
                </a:solidFill>
                <a:latin typeface="Nourd"/>
                <a:ea typeface="Nourd"/>
                <a:cs typeface="Nourd"/>
                <a:sym typeface="Nourd"/>
              </a:rPr>
              <a:t>A change in a medication, a change in organ function, drinks with friends... it can unintentionally happen!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813697" y="6783179"/>
            <a:ext cx="8063288" cy="407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en-US" sz="120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https://www.cdc.gov/overdose-resources/pdf/Signs-of-Opioid-Misuse-Opioid-Use-Order-and-Overdose_508.pdf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37D9B52C-129C-6F80-1C49-A87FC2792B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325245" t="-161075" r="-325245" b="-161075"/>
          <a:stretch>
            <a:fillRect/>
          </a:stretch>
        </p:blipFill>
        <p:spPr>
          <a:xfrm>
            <a:off x="14173200" y="7972425"/>
            <a:ext cx="3657600" cy="2057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493"/>
    </mc:Choice>
    <mc:Fallback>
      <p:transition spd="slow" advTm="364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2C93B0-8828-6C0E-F872-AFE108A2DD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571500"/>
            <a:ext cx="11044870" cy="7239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79BA51-D932-FE15-DC71-4178D0BD5C85}"/>
              </a:ext>
            </a:extLst>
          </p:cNvPr>
          <p:cNvSpPr txBox="1"/>
          <p:nvPr/>
        </p:nvSpPr>
        <p:spPr>
          <a:xfrm>
            <a:off x="685800" y="8648700"/>
            <a:ext cx="157905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hlinkClick r:id="rId5"/>
              </a:rPr>
              <a:t>https://issuu.com/gsastrategicalliances/docs/staying_safe_with_opioids_at_home?fr=sMzVkZjg0OTgxMTM</a:t>
            </a:r>
            <a:r>
              <a:rPr lang="en-US" sz="2800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0F296A-A84A-7AC4-ADF8-A90ED22700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6426777"/>
            <a:ext cx="3190875" cy="1428750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F8634DFF-492C-5D8D-7209-988BD0BEAA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325245" t="-161075" r="-325245" b="-161075"/>
          <a:stretch>
            <a:fillRect/>
          </a:stretch>
        </p:blipFill>
        <p:spPr>
          <a:xfrm>
            <a:off x="14173200" y="7972425"/>
            <a:ext cx="36576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162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441"/>
    </mc:Choice>
    <mc:Fallback>
      <p:transition spd="slow" advTm="154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CE988A-82BE-2631-C2C4-A71CDC3C669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61" r="1"/>
          <a:stretch>
            <a:fillRect/>
          </a:stretch>
        </p:blipFill>
        <p:spPr>
          <a:xfrm>
            <a:off x="1676400" y="-14663"/>
            <a:ext cx="13487400" cy="10301661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15DC3A6-673A-6E4E-4568-EE5627B5CC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325245" t="-161075" r="-325245" b="-161075"/>
          <a:stretch>
            <a:fillRect/>
          </a:stretch>
        </p:blipFill>
        <p:spPr>
          <a:xfrm>
            <a:off x="14173200" y="7972425"/>
            <a:ext cx="36576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483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19"/>
    </mc:Choice>
    <mc:Fallback>
      <p:transition spd="slow" advTm="65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8DC5F4-9D06-8AC1-F920-810E625B91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36B44F-663A-C445-176E-9887AECB4B9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61" r="1" b="90612"/>
          <a:stretch>
            <a:fillRect/>
          </a:stretch>
        </p:blipFill>
        <p:spPr>
          <a:xfrm>
            <a:off x="1676400" y="-14663"/>
            <a:ext cx="13487400" cy="9671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1C3A94-BA24-D84E-2F2A-922F408DF0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200" y="952500"/>
            <a:ext cx="14731219" cy="934438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D8FEF42-ABB1-FABE-F073-A714396D0A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325245" t="-161075" r="-325245" b="-161075"/>
          <a:stretch>
            <a:fillRect/>
          </a:stretch>
        </p:blipFill>
        <p:spPr>
          <a:xfrm>
            <a:off x="14173200" y="7972425"/>
            <a:ext cx="36576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832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94"/>
    </mc:Choice>
    <mc:Fallback>
      <p:transition spd="slow" advTm="113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2427E">
                <a:alpha val="100000"/>
              </a:srgbClr>
            </a:gs>
            <a:gs pos="100000">
              <a:srgbClr val="032240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96765" y="407490"/>
            <a:ext cx="17294469" cy="9388020"/>
            <a:chOff x="0" y="0"/>
            <a:chExt cx="4554922" cy="24725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4922" cy="2472565"/>
            </a:xfrm>
            <a:custGeom>
              <a:avLst/>
              <a:gdLst/>
              <a:ahLst/>
              <a:cxnLst/>
              <a:rect l="l" t="t" r="r" b="b"/>
              <a:pathLst>
                <a:path w="4554922" h="2472565">
                  <a:moveTo>
                    <a:pt x="0" y="0"/>
                  </a:moveTo>
                  <a:lnTo>
                    <a:pt x="4554922" y="0"/>
                  </a:lnTo>
                  <a:lnTo>
                    <a:pt x="4554922" y="2472565"/>
                  </a:lnTo>
                  <a:lnTo>
                    <a:pt x="0" y="247256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4922" cy="25106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56619" y="7796332"/>
            <a:ext cx="15077655" cy="401355"/>
            <a:chOff x="0" y="0"/>
            <a:chExt cx="3971070" cy="105707"/>
          </a:xfrm>
        </p:grpSpPr>
        <p:sp>
          <p:nvSpPr>
            <p:cNvPr id="6" name="Freeform 6">
              <a:hlinkClick r:id="rId5" tooltip="https://data.nj.gov/Human-Services/Naloxone365-NJ-Free-Naloxone-at-Pharmacies-Program/nfsa-3664/data_preview"/>
            </p:cNvPr>
            <p:cNvSpPr/>
            <p:nvPr/>
          </p:nvSpPr>
          <p:spPr>
            <a:xfrm>
              <a:off x="0" y="0"/>
              <a:ext cx="3971070" cy="105707"/>
            </a:xfrm>
            <a:custGeom>
              <a:avLst/>
              <a:gdLst/>
              <a:ahLst/>
              <a:cxnLst/>
              <a:rect l="l" t="t" r="r" b="b"/>
              <a:pathLst>
                <a:path w="3971070" h="105707">
                  <a:moveTo>
                    <a:pt x="5648" y="0"/>
                  </a:moveTo>
                  <a:lnTo>
                    <a:pt x="3965422" y="0"/>
                  </a:lnTo>
                  <a:cubicBezTo>
                    <a:pt x="3966919" y="0"/>
                    <a:pt x="3968356" y="595"/>
                    <a:pt x="3969415" y="1654"/>
                  </a:cubicBezTo>
                  <a:cubicBezTo>
                    <a:pt x="3970475" y="2714"/>
                    <a:pt x="3971070" y="4150"/>
                    <a:pt x="3971070" y="5648"/>
                  </a:cubicBezTo>
                  <a:lnTo>
                    <a:pt x="3971070" y="100059"/>
                  </a:lnTo>
                  <a:cubicBezTo>
                    <a:pt x="3971070" y="101557"/>
                    <a:pt x="3970475" y="102993"/>
                    <a:pt x="3969415" y="104052"/>
                  </a:cubicBezTo>
                  <a:cubicBezTo>
                    <a:pt x="3968356" y="105112"/>
                    <a:pt x="3966919" y="105707"/>
                    <a:pt x="3965422" y="105707"/>
                  </a:cubicBezTo>
                  <a:lnTo>
                    <a:pt x="5648" y="105707"/>
                  </a:lnTo>
                  <a:cubicBezTo>
                    <a:pt x="4150" y="105707"/>
                    <a:pt x="2714" y="105112"/>
                    <a:pt x="1654" y="104052"/>
                  </a:cubicBezTo>
                  <a:cubicBezTo>
                    <a:pt x="595" y="102993"/>
                    <a:pt x="0" y="101557"/>
                    <a:pt x="0" y="100059"/>
                  </a:cubicBezTo>
                  <a:lnTo>
                    <a:pt x="0" y="5648"/>
                  </a:lnTo>
                  <a:cubicBezTo>
                    <a:pt x="0" y="4150"/>
                    <a:pt x="595" y="2714"/>
                    <a:pt x="1654" y="1654"/>
                  </a:cubicBezTo>
                  <a:cubicBezTo>
                    <a:pt x="2714" y="595"/>
                    <a:pt x="4150" y="0"/>
                    <a:pt x="5648" y="0"/>
                  </a:cubicBezTo>
                  <a:close/>
                </a:path>
              </a:pathLst>
            </a:custGeom>
            <a:solidFill>
              <a:srgbClr val="156EA9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3971070" cy="1819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039"/>
                </a:lnSpc>
                <a:spcBef>
                  <a:spcPct val="0"/>
                </a:spcBef>
              </a:pPr>
              <a:endParaRPr dirty="0"/>
            </a:p>
          </p:txBody>
        </p:sp>
      </p:grpSp>
      <p:sp>
        <p:nvSpPr>
          <p:cNvPr id="8" name="Freeform 8"/>
          <p:cNvSpPr/>
          <p:nvPr/>
        </p:nvSpPr>
        <p:spPr>
          <a:xfrm>
            <a:off x="1331592" y="543101"/>
            <a:ext cx="15927708" cy="6649818"/>
          </a:xfrm>
          <a:custGeom>
            <a:avLst/>
            <a:gdLst/>
            <a:ahLst/>
            <a:cxnLst/>
            <a:rect l="l" t="t" r="r" b="b"/>
            <a:pathLst>
              <a:path w="15927708" h="6649818">
                <a:moveTo>
                  <a:pt x="0" y="0"/>
                </a:moveTo>
                <a:lnTo>
                  <a:pt x="15927708" y="0"/>
                </a:lnTo>
                <a:lnTo>
                  <a:pt x="15927708" y="6649818"/>
                </a:lnTo>
                <a:lnTo>
                  <a:pt x="0" y="66498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100700" y="8743950"/>
            <a:ext cx="3306941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FFFFFF"/>
                </a:solidFill>
                <a:latin typeface="Nourd"/>
                <a:ea typeface="Nourd"/>
                <a:cs typeface="Nourd"/>
                <a:sym typeface="Nourd"/>
              </a:rPr>
              <a:t>@reallygreatsite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918187" y="8743950"/>
            <a:ext cx="3155311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FFFFFF"/>
                </a:solidFill>
                <a:latin typeface="Nourd"/>
                <a:ea typeface="Nourd"/>
                <a:cs typeface="Nourd"/>
                <a:sym typeface="Nourd"/>
              </a:rPr>
              <a:t>+123-456-7890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756619" y="8477250"/>
            <a:ext cx="15077655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dirty="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https://data.nj.gov/Human-Services/Naloxone365-NJ-Free-Naloxone-at-Pharmacies-Program/nfsa-3664/data_preview</a:t>
            </a: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77A50D13-733F-8189-5ACB-B0C065B2F8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325245" t="-161075" r="-325245" b="-161075"/>
          <a:stretch>
            <a:fillRect/>
          </a:stretch>
        </p:blipFill>
        <p:spPr>
          <a:xfrm>
            <a:off x="14173200" y="7972425"/>
            <a:ext cx="3657600" cy="2057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769"/>
    </mc:Choice>
    <mc:Fallback>
      <p:transition spd="slow" advTm="247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100D67-658F-F3A0-FD27-ACBDF8D118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476392">
            <a:off x="410956" y="1456551"/>
            <a:ext cx="9615044" cy="32842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CC60066-F904-CAA0-B6FD-31FE27921EBF}"/>
              </a:ext>
            </a:extLst>
          </p:cNvPr>
          <p:cNvSpPr txBox="1"/>
          <p:nvPr/>
        </p:nvSpPr>
        <p:spPr>
          <a:xfrm rot="20502805">
            <a:off x="165846" y="1514282"/>
            <a:ext cx="7865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United States Senate Special Committee On Aging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7787D8-E717-B91A-5042-A41D52CF62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6784">
            <a:off x="10409792" y="2124728"/>
            <a:ext cx="7400634" cy="35282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FF1973A-6778-FE83-927E-814AE1AEF705}"/>
              </a:ext>
            </a:extLst>
          </p:cNvPr>
          <p:cNvSpPr txBox="1"/>
          <p:nvPr/>
        </p:nvSpPr>
        <p:spPr>
          <a:xfrm rot="2030568">
            <a:off x="15003175" y="2034644"/>
            <a:ext cx="1023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AARP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75ECA66-0EFC-53DD-A128-DF60A520B6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207" y="7511115"/>
            <a:ext cx="8460794" cy="13115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72DC4F-2E21-25F6-7EA3-BAA7D9C996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03951" y="6467282"/>
            <a:ext cx="3829050" cy="87153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EE034C9-CDA0-32D4-0AA3-BF1E5B65F861}"/>
              </a:ext>
            </a:extLst>
          </p:cNvPr>
          <p:cNvSpPr txBox="1"/>
          <p:nvPr/>
        </p:nvSpPr>
        <p:spPr>
          <a:xfrm>
            <a:off x="9315449" y="7466197"/>
            <a:ext cx="775811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“Consider this: While opioid abuse declined in younger groups between 2002 and 2014, even sharply among those 18 to 25 years old, the 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epidemic almost doubled among Americans over age 50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, according to the Substance Abuse and Mental Health Services Administration.” (2017)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6CBF4E4-35B9-81BC-EE76-F0C13D730FDD}"/>
              </a:ext>
            </a:extLst>
          </p:cNvPr>
          <p:cNvSpPr txBox="1"/>
          <p:nvPr/>
        </p:nvSpPr>
        <p:spPr>
          <a:xfrm>
            <a:off x="6600824" y="4743450"/>
            <a:ext cx="55292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70C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HEADLINES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A0B2C0-CCF0-441C-A733-EBBFBFC53193}"/>
              </a:ext>
            </a:extLst>
          </p:cNvPr>
          <p:cNvSpPr txBox="1"/>
          <p:nvPr/>
        </p:nvSpPr>
        <p:spPr>
          <a:xfrm>
            <a:off x="976480" y="8994953"/>
            <a:ext cx="72627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May 25, 2018 </a:t>
            </a:r>
            <a:r>
              <a:rPr lang="en-US" dirty="0">
                <a:hlinkClick r:id="rId9"/>
              </a:rPr>
              <a:t>https://www.washingtonpost.com/news/powerpost/wp/2018/05/25/unseen-face-of-the-opioid-epidemic-drug-abuse-among-the-elderly-grows/</a:t>
            </a:r>
            <a:r>
              <a:rPr lang="en-US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5FEE1E-5D26-9EB5-1490-8F26A29D6989}"/>
              </a:ext>
            </a:extLst>
          </p:cNvPr>
          <p:cNvSpPr txBox="1"/>
          <p:nvPr/>
        </p:nvSpPr>
        <p:spPr>
          <a:xfrm rot="1908405">
            <a:off x="11742261" y="5149155"/>
            <a:ext cx="1789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January 24, 2022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3C37BA2C-6D86-4BDF-0B15-1D179EB0DD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325245" t="-161075" r="-325245" b="-161075"/>
          <a:stretch>
            <a:fillRect/>
          </a:stretch>
        </p:blipFill>
        <p:spPr>
          <a:xfrm>
            <a:off x="14173200" y="7972425"/>
            <a:ext cx="36576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659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142"/>
    </mc:Choice>
    <mc:Fallback>
      <p:transition spd="slow" advTm="201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2427E">
                <a:alpha val="100000"/>
              </a:srgbClr>
            </a:gs>
            <a:gs pos="100000">
              <a:srgbClr val="032240">
                <a:alpha val="100000"/>
              </a:srgbClr>
            </a:gs>
          </a:gsLst>
          <a:lin ang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C989366-44ED-4558-70FE-8EF8FFEC9D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47769BA-64D3-B68A-52A1-E6FC3567B541}"/>
              </a:ext>
            </a:extLst>
          </p:cNvPr>
          <p:cNvSpPr/>
          <p:nvPr/>
        </p:nvSpPr>
        <p:spPr>
          <a:xfrm>
            <a:off x="4526761" y="1028700"/>
            <a:ext cx="8754864" cy="7802177"/>
          </a:xfrm>
          <a:custGeom>
            <a:avLst/>
            <a:gdLst/>
            <a:ahLst/>
            <a:cxnLst/>
            <a:rect l="l" t="t" r="r" b="b"/>
            <a:pathLst>
              <a:path w="8754864" h="7802177">
                <a:moveTo>
                  <a:pt x="0" y="0"/>
                </a:moveTo>
                <a:lnTo>
                  <a:pt x="8754864" y="0"/>
                </a:lnTo>
                <a:lnTo>
                  <a:pt x="8754864" y="7802177"/>
                </a:lnTo>
                <a:lnTo>
                  <a:pt x="0" y="78021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A866A8BE-43F8-859C-D164-92A0E4A83E54}"/>
              </a:ext>
            </a:extLst>
          </p:cNvPr>
          <p:cNvSpPr txBox="1"/>
          <p:nvPr/>
        </p:nvSpPr>
        <p:spPr>
          <a:xfrm>
            <a:off x="345281" y="9191625"/>
            <a:ext cx="17597438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>
                <a:solidFill>
                  <a:schemeClr val="bg1"/>
                </a:solidFill>
                <a:latin typeface="Nourd"/>
                <a:ea typeface="Nourd"/>
                <a:cs typeface="Nourd"/>
                <a:sym typeface="Nourd"/>
              </a:rPr>
              <a:t> Getting Help For Substance Use Disorder in NJ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B6F9103-D7F4-76C4-6692-09B6504CD3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325245" t="-161075" r="-325245" b="-161075"/>
          <a:stretch>
            <a:fillRect/>
          </a:stretch>
        </p:blipFill>
        <p:spPr>
          <a:xfrm>
            <a:off x="14173200" y="7972425"/>
            <a:ext cx="36576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467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61"/>
    </mc:Choice>
    <mc:Fallback>
      <p:transition spd="slow" advTm="42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460D6E-961F-6C33-290D-DE18E74F32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1028700"/>
            <a:ext cx="11350222" cy="7696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646FF6-DE97-C27C-07BF-E448418A4D6D}"/>
              </a:ext>
            </a:extLst>
          </p:cNvPr>
          <p:cNvSpPr txBox="1"/>
          <p:nvPr/>
        </p:nvSpPr>
        <p:spPr>
          <a:xfrm>
            <a:off x="1143000" y="9055715"/>
            <a:ext cx="922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6"/>
              </a:rPr>
              <a:t>https://www.morningstar.com/news/marketwatch/20250911224/drug-overdoses-spike-11-in-older-adults-and-ageism-keeps-many-from-getting-help</a:t>
            </a:r>
            <a:r>
              <a:rPr lang="en-US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5F502C-A134-163E-E700-BCB094D15254}"/>
              </a:ext>
            </a:extLst>
          </p:cNvPr>
          <p:cNvSpPr txBox="1"/>
          <p:nvPr/>
        </p:nvSpPr>
        <p:spPr>
          <a:xfrm>
            <a:off x="12420600" y="876300"/>
            <a:ext cx="5181600" cy="7417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“Addiction screenings don’t happen with seniors. The assumption is made that because they’re older adults, they won’t be abusing. But the rates keep increasing.”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“People don’t expect older adults to misuse or abuse opioids, and they tend to think the symptoms of overuse are related to aging rather than the drug use itself.”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“Doctors may approach the situation thinking that the person is going to die anyway, so why bother treating the opioid use disorder?”</a:t>
            </a:r>
          </a:p>
        </p:txBody>
      </p:sp>
      <p:sp>
        <p:nvSpPr>
          <p:cNvPr id="6" name="Explosion: 14 Points 5">
            <a:extLst>
              <a:ext uri="{FF2B5EF4-FFF2-40B4-BE49-F238E27FC236}">
                <a16:creationId xmlns:a16="http://schemas.microsoft.com/office/drawing/2014/main" id="{98ABE1CD-C093-8160-3155-07F63E728259}"/>
              </a:ext>
            </a:extLst>
          </p:cNvPr>
          <p:cNvSpPr/>
          <p:nvPr/>
        </p:nvSpPr>
        <p:spPr>
          <a:xfrm>
            <a:off x="13258800" y="8293715"/>
            <a:ext cx="4114800" cy="1662946"/>
          </a:xfrm>
          <a:prstGeom prst="irregularSeal2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STIGMA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0AAA7938-9282-59AE-2328-659164C4EB8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 l="-325245" t="-161075" r="-325245" b="-161075"/>
          <a:stretch>
            <a:fillRect/>
          </a:stretch>
        </p:blipFill>
        <p:spPr>
          <a:xfrm>
            <a:off x="14173200" y="7972425"/>
            <a:ext cx="3657600" cy="2057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7879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938"/>
    </mc:Choice>
    <mc:Fallback>
      <p:transition spd="slow" advTm="289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96765" y="407490"/>
            <a:ext cx="17294469" cy="9388020"/>
            <a:chOff x="0" y="0"/>
            <a:chExt cx="4554922" cy="24725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4922" cy="2472565"/>
            </a:xfrm>
            <a:custGeom>
              <a:avLst/>
              <a:gdLst/>
              <a:ahLst/>
              <a:cxnLst/>
              <a:rect l="l" t="t" r="r" b="b"/>
              <a:pathLst>
                <a:path w="4554922" h="2472565">
                  <a:moveTo>
                    <a:pt x="0" y="0"/>
                  </a:moveTo>
                  <a:lnTo>
                    <a:pt x="4554922" y="0"/>
                  </a:lnTo>
                  <a:lnTo>
                    <a:pt x="4554922" y="2472565"/>
                  </a:lnTo>
                  <a:lnTo>
                    <a:pt x="0" y="247256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4922" cy="25106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144000" y="407489"/>
            <a:ext cx="8647235" cy="9616681"/>
            <a:chOff x="0" y="0"/>
            <a:chExt cx="1339683" cy="145445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39683" cy="1454450"/>
            </a:xfrm>
            <a:custGeom>
              <a:avLst/>
              <a:gdLst/>
              <a:ahLst/>
              <a:cxnLst/>
              <a:rect l="l" t="t" r="r" b="b"/>
              <a:pathLst>
                <a:path w="1339683" h="1454450">
                  <a:moveTo>
                    <a:pt x="0" y="0"/>
                  </a:moveTo>
                  <a:lnTo>
                    <a:pt x="1339683" y="0"/>
                  </a:lnTo>
                  <a:lnTo>
                    <a:pt x="1339683" y="1454450"/>
                  </a:lnTo>
                  <a:lnTo>
                    <a:pt x="0" y="1454450"/>
                  </a:lnTo>
                  <a:close/>
                </a:path>
              </a:pathLst>
            </a:custGeom>
            <a:blipFill>
              <a:blip r:embed="rId4"/>
              <a:stretch>
                <a:fillRect l="-3898" r="-3898"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378565" y="3692758"/>
            <a:ext cx="5847538" cy="612732"/>
            <a:chOff x="0" y="0"/>
            <a:chExt cx="1540092" cy="16137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540092" cy="161378"/>
            </a:xfrm>
            <a:custGeom>
              <a:avLst/>
              <a:gdLst/>
              <a:ahLst/>
              <a:cxnLst/>
              <a:rect l="l" t="t" r="r" b="b"/>
              <a:pathLst>
                <a:path w="1540092" h="161378">
                  <a:moveTo>
                    <a:pt x="14564" y="0"/>
                  </a:moveTo>
                  <a:lnTo>
                    <a:pt x="1525529" y="0"/>
                  </a:lnTo>
                  <a:cubicBezTo>
                    <a:pt x="1533572" y="0"/>
                    <a:pt x="1540092" y="6520"/>
                    <a:pt x="1540092" y="14564"/>
                  </a:cubicBezTo>
                  <a:lnTo>
                    <a:pt x="1540092" y="146814"/>
                  </a:lnTo>
                  <a:cubicBezTo>
                    <a:pt x="1540092" y="154858"/>
                    <a:pt x="1533572" y="161378"/>
                    <a:pt x="1525529" y="161378"/>
                  </a:cubicBezTo>
                  <a:lnTo>
                    <a:pt x="14564" y="161378"/>
                  </a:lnTo>
                  <a:cubicBezTo>
                    <a:pt x="6520" y="161378"/>
                    <a:pt x="0" y="154858"/>
                    <a:pt x="0" y="146814"/>
                  </a:cubicBezTo>
                  <a:lnTo>
                    <a:pt x="0" y="14564"/>
                  </a:lnTo>
                  <a:cubicBezTo>
                    <a:pt x="0" y="6520"/>
                    <a:pt x="6520" y="0"/>
                    <a:pt x="14564" y="0"/>
                  </a:cubicBezTo>
                  <a:close/>
                </a:path>
              </a:pathLst>
            </a:custGeom>
            <a:solidFill>
              <a:srgbClr val="156EA9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540092" cy="1994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2100700" y="8743950"/>
            <a:ext cx="3306941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FFFFFF"/>
                </a:solidFill>
                <a:latin typeface="Nourd"/>
                <a:ea typeface="Nourd"/>
                <a:cs typeface="Nourd"/>
                <a:sym typeface="Nourd"/>
              </a:rPr>
              <a:t>@reallygreatsite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363200" y="9268232"/>
            <a:ext cx="6172200" cy="5143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FFFFFF"/>
                </a:solidFill>
                <a:latin typeface="Nourd"/>
                <a:ea typeface="Nourd"/>
                <a:cs typeface="Nourd"/>
                <a:sym typeface="Nourd"/>
              </a:rPr>
              <a:t>www.reallygreatsite.com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918187" y="8743950"/>
            <a:ext cx="3155311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FFFFFF"/>
                </a:solidFill>
                <a:latin typeface="Nourd"/>
                <a:ea typeface="Nourd"/>
                <a:cs typeface="Nourd"/>
                <a:sym typeface="Nourd"/>
              </a:rPr>
              <a:t>+123-456-7890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532448" y="4600765"/>
            <a:ext cx="6875852" cy="3462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 dirty="0">
                <a:solidFill>
                  <a:srgbClr val="1F2B5B"/>
                </a:solidFill>
                <a:latin typeface="Nourd"/>
                <a:ea typeface="Nourd"/>
                <a:cs typeface="Nourd"/>
                <a:sym typeface="Nourd"/>
              </a:rPr>
              <a:t>To share targeted prevention strategies that raise awareness, educate, and provide resources for older adults to reduce the risk of substance use and its associated harms while fostering a supportive, informed community that promotes healthy aging and well-being.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671581" y="971208"/>
            <a:ext cx="4912923" cy="2472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 b="1" dirty="0">
                <a:solidFill>
                  <a:srgbClr val="1F2B5B"/>
                </a:solidFill>
                <a:latin typeface="Nourd Heavy"/>
                <a:ea typeface="Nourd Heavy"/>
                <a:cs typeface="Nourd Heavy"/>
                <a:sym typeface="Nourd Heavy"/>
              </a:rPr>
              <a:t>Somerset County </a:t>
            </a:r>
            <a:r>
              <a:rPr lang="en-US" sz="2799" b="1" dirty="0">
                <a:solidFill>
                  <a:srgbClr val="156EA9"/>
                </a:solidFill>
                <a:latin typeface="Nourd Heavy"/>
                <a:ea typeface="Nourd Heavy"/>
                <a:cs typeface="Nourd Heavy"/>
                <a:sym typeface="Nourd Heavy"/>
              </a:rPr>
              <a:t>S</a:t>
            </a:r>
            <a:r>
              <a:rPr lang="en-US" sz="2799" b="1" dirty="0">
                <a:solidFill>
                  <a:srgbClr val="1F2B5B"/>
                </a:solidFill>
                <a:latin typeface="Nourd Heavy"/>
                <a:ea typeface="Nourd Heavy"/>
                <a:cs typeface="Nourd Heavy"/>
                <a:sym typeface="Nourd Heavy"/>
              </a:rPr>
              <a:t>ubstance </a:t>
            </a:r>
            <a:r>
              <a:rPr lang="en-US" sz="2799" b="1" dirty="0">
                <a:solidFill>
                  <a:srgbClr val="156EA9"/>
                </a:solidFill>
                <a:latin typeface="Nourd Heavy"/>
                <a:ea typeface="Nourd Heavy"/>
                <a:cs typeface="Nourd Heavy"/>
                <a:sym typeface="Nourd Heavy"/>
              </a:rPr>
              <a:t>A</a:t>
            </a:r>
            <a:r>
              <a:rPr lang="en-US" sz="2799" b="1" dirty="0">
                <a:solidFill>
                  <a:srgbClr val="1F2B5B"/>
                </a:solidFill>
                <a:latin typeface="Nourd Heavy"/>
                <a:ea typeface="Nourd Heavy"/>
                <a:cs typeface="Nourd Heavy"/>
                <a:sym typeface="Nourd Heavy"/>
              </a:rPr>
              <a:t>wareness and </a:t>
            </a:r>
            <a:r>
              <a:rPr lang="en-US" sz="2799" b="1" dirty="0">
                <a:solidFill>
                  <a:srgbClr val="156EA9"/>
                </a:solidFill>
                <a:latin typeface="Nourd Heavy"/>
                <a:ea typeface="Nourd Heavy"/>
                <a:cs typeface="Nourd Heavy"/>
                <a:sym typeface="Nourd Heavy"/>
              </a:rPr>
              <a:t>G</a:t>
            </a:r>
            <a:r>
              <a:rPr lang="en-US" sz="2799" b="1" dirty="0">
                <a:solidFill>
                  <a:srgbClr val="1F2B5B"/>
                </a:solidFill>
                <a:latin typeface="Nourd Heavy"/>
                <a:ea typeface="Nourd Heavy"/>
                <a:cs typeface="Nourd Heavy"/>
                <a:sym typeface="Nourd Heavy"/>
              </a:rPr>
              <a:t>uidance for </a:t>
            </a:r>
            <a:r>
              <a:rPr lang="en-US" sz="2799" b="1" dirty="0">
                <a:solidFill>
                  <a:srgbClr val="156EA9"/>
                </a:solidFill>
                <a:latin typeface="Nourd Heavy"/>
                <a:ea typeface="Nourd Heavy"/>
                <a:cs typeface="Nourd Heavy"/>
                <a:sym typeface="Nourd Heavy"/>
              </a:rPr>
              <a:t>E</a:t>
            </a:r>
            <a:r>
              <a:rPr lang="en-US" sz="2799" b="1" dirty="0">
                <a:solidFill>
                  <a:srgbClr val="1F2B5B"/>
                </a:solidFill>
                <a:latin typeface="Nourd Heavy"/>
                <a:ea typeface="Nourd Heavy"/>
                <a:cs typeface="Nourd Heavy"/>
                <a:sym typeface="Nourd Heavy"/>
              </a:rPr>
              <a:t>lders Prevention Collaborative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671581" y="3754548"/>
            <a:ext cx="5038624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00"/>
              </a:lnSpc>
            </a:pPr>
            <a:r>
              <a:rPr lang="en-US" sz="2500" b="1" dirty="0">
                <a:solidFill>
                  <a:srgbClr val="FFFFFF"/>
                </a:solidFill>
                <a:latin typeface="Nourd Bold"/>
                <a:ea typeface="Nourd Bold"/>
                <a:cs typeface="Nourd Bold"/>
                <a:sym typeface="Nourd Bold"/>
              </a:rPr>
              <a:t>Mission: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E234F1D-B9F3-926D-F555-562FB8B72C4C}"/>
              </a:ext>
            </a:extLst>
          </p:cNvPr>
          <p:cNvSpPr/>
          <p:nvPr/>
        </p:nvSpPr>
        <p:spPr>
          <a:xfrm>
            <a:off x="10363200" y="9029700"/>
            <a:ext cx="6477000" cy="7658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DC4AC548-5860-C8E4-9272-B559E8E8A2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325245" t="-161075" r="-325245" b="-161075"/>
          <a:stretch>
            <a:fillRect/>
          </a:stretch>
        </p:blipFill>
        <p:spPr>
          <a:xfrm>
            <a:off x="14173200" y="7972425"/>
            <a:ext cx="3657600" cy="2057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305"/>
    </mc:Choice>
    <mc:Fallback>
      <p:transition spd="slow" advTm="203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530879-64DF-DC8E-6258-447F9D90BC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14300"/>
            <a:ext cx="7772400" cy="100584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9499399-1C87-6D35-AF54-598545E615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325245" t="-161075" r="-325245" b="-161075"/>
          <a:stretch>
            <a:fillRect/>
          </a:stretch>
        </p:blipFill>
        <p:spPr>
          <a:xfrm>
            <a:off x="14173200" y="7972425"/>
            <a:ext cx="36576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206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60"/>
    </mc:Choice>
    <mc:Fallback>
      <p:transition spd="slow" advTm="77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C0018-B57B-BE19-908B-02EFD4E66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1" y="274638"/>
            <a:ext cx="14935200" cy="1143000"/>
          </a:xfrm>
          <a:solidFill>
            <a:schemeClr val="bg1"/>
          </a:solidFill>
        </p:spPr>
        <p:txBody>
          <a:bodyPr/>
          <a:lstStyle/>
          <a:p>
            <a:r>
              <a:rPr lang="en-US" b="1" dirty="0"/>
              <a:t>Where to Get Help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F2602E-C733-21B4-6F7D-7867C8B621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0201" y="1790700"/>
            <a:ext cx="14782800" cy="7734300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r>
              <a:rPr lang="en-US" sz="4000" dirty="0"/>
              <a:t>Every county has a County Alcohol and Drug Use Director, Mental Health Administrator, and Office on Aging and Disability</a:t>
            </a:r>
          </a:p>
          <a:p>
            <a:r>
              <a:rPr lang="en-US" sz="4000" dirty="0"/>
              <a:t>Can look up their respective county CADAD/MHA contact here: </a:t>
            </a:r>
            <a:r>
              <a:rPr lang="en-US" sz="4000" dirty="0">
                <a:hlinkClick r:id="rId4"/>
              </a:rPr>
              <a:t>Department of Human Services | County Alcohol and Drug Use Directors &amp; County Mental Health Administrators</a:t>
            </a:r>
            <a:endParaRPr lang="en-US" sz="4000" dirty="0"/>
          </a:p>
          <a:p>
            <a:r>
              <a:rPr lang="en-US" sz="4000" dirty="0"/>
              <a:t>REACH NJ is a 24/7 hotline for addiction treatment-  844-732-2465</a:t>
            </a:r>
          </a:p>
          <a:p>
            <a:pPr marL="0"/>
            <a:r>
              <a:rPr lang="en-US" sz="4000" dirty="0"/>
              <a:t>NJ Addiction Services Hotline (IME): 24/7 Assessment Referral   </a:t>
            </a:r>
          </a:p>
          <a:p>
            <a:pPr marL="0" indent="0">
              <a:buNone/>
            </a:pPr>
            <a:r>
              <a:rPr lang="en-US" sz="4000" dirty="0"/>
              <a:t>   Hotline: 844-276-2777</a:t>
            </a:r>
          </a:p>
          <a:p>
            <a:pPr marL="0"/>
            <a:r>
              <a:rPr lang="en-US" sz="4000" dirty="0"/>
              <a:t>988- </a:t>
            </a:r>
            <a:r>
              <a:rPr lang="en-US" sz="4000" dirty="0">
                <a:hlinkClick r:id="rId5"/>
              </a:rPr>
              <a:t>988 Suicide &amp; Crisis Lifeline | Text, Call, or Chat 988</a:t>
            </a:r>
            <a:endParaRPr lang="en-US" sz="4000" dirty="0"/>
          </a:p>
          <a:p>
            <a:pPr marL="0"/>
            <a:r>
              <a:rPr lang="en-US" sz="4000" dirty="0"/>
              <a:t>SAMHSA treatment finder option </a:t>
            </a:r>
            <a:r>
              <a:rPr lang="en-US" sz="4000" dirty="0">
                <a:hlinkClick r:id="rId6"/>
              </a:rPr>
              <a:t>Home - FindTreatment.gov</a:t>
            </a:r>
            <a:endParaRPr lang="en-US" sz="4000" dirty="0"/>
          </a:p>
          <a:p>
            <a:pPr marL="0"/>
            <a:endParaRPr lang="en-US" dirty="0"/>
          </a:p>
          <a:p>
            <a:pPr>
              <a:buNone/>
            </a:pPr>
            <a:r>
              <a:rPr lang="en-US" dirty="0"/>
              <a:t> 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9F4AE07D-0F64-6D63-83E6-1FF9DEED8D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325245" t="-161075" r="-325245" b="-161075"/>
          <a:stretch>
            <a:fillRect/>
          </a:stretch>
        </p:blipFill>
        <p:spPr>
          <a:xfrm>
            <a:off x="14173200" y="7972425"/>
            <a:ext cx="36576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290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222"/>
    </mc:Choice>
    <mc:Fallback>
      <p:transition spd="slow" advTm="442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2427E">
                <a:alpha val="100000"/>
              </a:srgbClr>
            </a:gs>
            <a:gs pos="100000">
              <a:srgbClr val="032240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554036"/>
            <a:ext cx="3238500" cy="8271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  <a:spcBef>
                <a:spcPct val="0"/>
              </a:spcBef>
            </a:pPr>
            <a:r>
              <a:rPr lang="en-US" sz="4999" dirty="0">
                <a:solidFill>
                  <a:srgbClr val="FFFFFF"/>
                </a:solidFill>
                <a:latin typeface="Nourd"/>
                <a:ea typeface="Nourd"/>
                <a:cs typeface="Nourd"/>
                <a:sym typeface="Nourd"/>
              </a:rPr>
              <a:t>Resources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1687099"/>
            <a:ext cx="16230600" cy="8008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 dirty="0">
                <a:solidFill>
                  <a:srgbClr val="FFFFFF"/>
                </a:solidFill>
                <a:latin typeface="Nourd"/>
                <a:ea typeface="Nourd"/>
                <a:cs typeface="Nourd"/>
                <a:sym typeface="Nourd"/>
              </a:rPr>
              <a:t>WISE (Wellness Initiative for Senior Education (WISE) Program ((https://www.njpn.org/wise): an evidence-based program for older adult that educate on making healthy choices and avoiding substance use disorders 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 dirty="0">
                <a:solidFill>
                  <a:srgbClr val="FFFFFF"/>
                </a:solidFill>
                <a:latin typeface="Nourd"/>
                <a:ea typeface="Nourd"/>
                <a:cs typeface="Nourd"/>
                <a:sym typeface="Nourd"/>
              </a:rPr>
              <a:t>SAMSHA- Preventing Opioid Misuse and Treating Opioid Use Disorder in Older Adults (https://www.njpn.org/wise) 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 dirty="0">
                <a:solidFill>
                  <a:srgbClr val="FFFFFF"/>
                </a:solidFill>
                <a:latin typeface="Nourd"/>
                <a:ea typeface="Nourd"/>
                <a:cs typeface="Nourd"/>
                <a:sym typeface="Nourd"/>
              </a:rPr>
              <a:t>SAMSHA- Substance Abuse and Mental Health Services Administration (US); 2020. (Treatment Improvement Protocol (TIP) Series, No. 26.)(https://www.ncbi.nlm.nih.gov/books/n/tip26v2/pdf/)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 dirty="0">
                <a:solidFill>
                  <a:srgbClr val="FFFFFF"/>
                </a:solidFill>
                <a:latin typeface="Nourd"/>
                <a:ea typeface="Nourd"/>
                <a:cs typeface="Nourd"/>
                <a:sym typeface="Nourd"/>
              </a:rPr>
              <a:t>NIDA- Older Adults (https://nida.nih.gov/research-topics/older-adults) 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 dirty="0">
                <a:solidFill>
                  <a:srgbClr val="FFFFFF"/>
                </a:solidFill>
                <a:latin typeface="Nourd"/>
                <a:ea typeface="Nourd"/>
                <a:cs typeface="Nourd"/>
                <a:sym typeface="Nourd"/>
              </a:rPr>
              <a:t>ACL- The Opioid Public Health Emergency and Older Adults (https://acl.gov/programs/addressing-opioid-crisis)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 dirty="0">
                <a:solidFill>
                  <a:srgbClr val="FFFFFF"/>
                </a:solidFill>
                <a:latin typeface="Nourd"/>
                <a:ea typeface="Nourd"/>
                <a:cs typeface="Nourd"/>
                <a:sym typeface="Nourd"/>
              </a:rPr>
              <a:t>AHRQ- Opioids in Adult Adults Compendium (https://www.ahrq.gov/opioids/implementing-what-works/compendium.html)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 dirty="0">
                <a:solidFill>
                  <a:srgbClr val="FFFFFF"/>
                </a:solidFill>
                <a:latin typeface="Nourd"/>
                <a:ea typeface="Nourd"/>
                <a:cs typeface="Nourd"/>
                <a:sym typeface="Nourd"/>
              </a:rPr>
              <a:t>AHRQ- AHRQ Older Adult Opioid Initiative (https://integrationacademy.ahrq.gov/about/initiatives/older-adult-opioid-initiative) 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0A614F3-6B07-2981-1072-663E216172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325245" t="-161075" r="-325245" b="-161075"/>
          <a:stretch>
            <a:fillRect/>
          </a:stretch>
        </p:blipFill>
        <p:spPr>
          <a:xfrm>
            <a:off x="14173200" y="7972425"/>
            <a:ext cx="3657600" cy="2057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44"/>
    </mc:Choice>
    <mc:Fallback>
      <p:transition spd="slow" advTm="43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486400" y="4006319"/>
            <a:ext cx="7315200" cy="2274362"/>
          </a:xfrm>
          <a:custGeom>
            <a:avLst/>
            <a:gdLst/>
            <a:ahLst/>
            <a:cxnLst/>
            <a:rect l="l" t="t" r="r" b="b"/>
            <a:pathLst>
              <a:path w="7315200" h="2274362">
                <a:moveTo>
                  <a:pt x="0" y="0"/>
                </a:moveTo>
                <a:lnTo>
                  <a:pt x="7315200" y="0"/>
                </a:lnTo>
                <a:lnTo>
                  <a:pt x="7315200" y="2274362"/>
                </a:lnTo>
                <a:lnTo>
                  <a:pt x="0" y="22743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B512BA1-3C50-D3B8-0346-26308C189F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325245" t="-161075" r="-325245" b="-161075"/>
          <a:stretch>
            <a:fillRect/>
          </a:stretch>
        </p:blipFill>
        <p:spPr>
          <a:xfrm>
            <a:off x="14173200" y="7972425"/>
            <a:ext cx="3657600" cy="2057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47"/>
    </mc:Choice>
    <mc:Fallback>
      <p:transition spd="slow" advTm="35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2427E">
                <a:alpha val="100000"/>
              </a:srgbClr>
            </a:gs>
            <a:gs pos="100000">
              <a:srgbClr val="032240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57105" y="593669"/>
            <a:ext cx="17495966" cy="9201841"/>
            <a:chOff x="0" y="0"/>
            <a:chExt cx="4607991" cy="24235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07991" cy="2423530"/>
            </a:xfrm>
            <a:custGeom>
              <a:avLst/>
              <a:gdLst/>
              <a:ahLst/>
              <a:cxnLst/>
              <a:rect l="l" t="t" r="r" b="b"/>
              <a:pathLst>
                <a:path w="4607991" h="2423530">
                  <a:moveTo>
                    <a:pt x="0" y="0"/>
                  </a:moveTo>
                  <a:lnTo>
                    <a:pt x="4607991" y="0"/>
                  </a:lnTo>
                  <a:lnTo>
                    <a:pt x="4607991" y="2423530"/>
                  </a:lnTo>
                  <a:lnTo>
                    <a:pt x="0" y="242353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607991" cy="24616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477881" y="593669"/>
            <a:ext cx="13475190" cy="8914759"/>
            <a:chOff x="0" y="0"/>
            <a:chExt cx="2241753" cy="148307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241753" cy="1483073"/>
            </a:xfrm>
            <a:custGeom>
              <a:avLst/>
              <a:gdLst/>
              <a:ahLst/>
              <a:cxnLst/>
              <a:rect l="l" t="t" r="r" b="b"/>
              <a:pathLst>
                <a:path w="2241753" h="1483073">
                  <a:moveTo>
                    <a:pt x="0" y="0"/>
                  </a:moveTo>
                  <a:lnTo>
                    <a:pt x="2241753" y="0"/>
                  </a:lnTo>
                  <a:lnTo>
                    <a:pt x="2241753" y="1483073"/>
                  </a:lnTo>
                  <a:lnTo>
                    <a:pt x="0" y="1483073"/>
                  </a:lnTo>
                  <a:close/>
                </a:path>
              </a:pathLst>
            </a:custGeom>
            <a:blipFill>
              <a:blip r:embed="rId4"/>
              <a:stretch>
                <a:fillRect t="-1865" b="-1865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1306794" y="2839129"/>
            <a:ext cx="2709658" cy="3957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19"/>
              </a:lnSpc>
            </a:pPr>
            <a:r>
              <a:rPr lang="en-US" sz="2799" dirty="0">
                <a:solidFill>
                  <a:srgbClr val="1F2B5B"/>
                </a:solidFill>
                <a:latin typeface="Nourd"/>
                <a:ea typeface="Nourd"/>
                <a:cs typeface="Nourd"/>
                <a:sym typeface="Nourd"/>
              </a:rPr>
              <a:t>Four waves</a:t>
            </a:r>
          </a:p>
          <a:p>
            <a:pPr marL="604519" lvl="1" indent="-302260" algn="just">
              <a:lnSpc>
                <a:spcPts val="3919"/>
              </a:lnSpc>
              <a:buFont typeface="Arial"/>
              <a:buChar char="•"/>
            </a:pPr>
            <a:r>
              <a:rPr lang="en-US" sz="2799" dirty="0">
                <a:solidFill>
                  <a:srgbClr val="1F2B5B"/>
                </a:solidFill>
                <a:latin typeface="Nourd"/>
                <a:ea typeface="Nourd"/>
                <a:cs typeface="Nourd"/>
                <a:sym typeface="Nourd"/>
              </a:rPr>
              <a:t>Rx Opioids</a:t>
            </a:r>
          </a:p>
          <a:p>
            <a:pPr marL="604519" lvl="1" indent="-302260" algn="just">
              <a:lnSpc>
                <a:spcPts val="3919"/>
              </a:lnSpc>
              <a:buFont typeface="Arial"/>
              <a:buChar char="•"/>
            </a:pPr>
            <a:r>
              <a:rPr lang="en-US" sz="2799" dirty="0">
                <a:solidFill>
                  <a:srgbClr val="1F2B5B"/>
                </a:solidFill>
                <a:latin typeface="Nourd"/>
                <a:ea typeface="Nourd"/>
                <a:cs typeface="Nourd"/>
                <a:sym typeface="Nourd"/>
              </a:rPr>
              <a:t>Heroin</a:t>
            </a:r>
          </a:p>
          <a:p>
            <a:pPr marL="604519" lvl="1" indent="-302260" algn="just">
              <a:lnSpc>
                <a:spcPts val="3919"/>
              </a:lnSpc>
              <a:buFont typeface="Arial"/>
              <a:buChar char="•"/>
            </a:pPr>
            <a:r>
              <a:rPr lang="en-US" sz="2799" dirty="0">
                <a:solidFill>
                  <a:srgbClr val="1F2B5B"/>
                </a:solidFill>
                <a:latin typeface="Nourd"/>
                <a:ea typeface="Nourd"/>
                <a:cs typeface="Nourd"/>
                <a:sym typeface="Nourd"/>
              </a:rPr>
              <a:t>Fentanyl</a:t>
            </a:r>
          </a:p>
          <a:p>
            <a:pPr marL="604519" lvl="1" indent="-302260" algn="just">
              <a:lnSpc>
                <a:spcPts val="3919"/>
              </a:lnSpc>
              <a:buFont typeface="Arial"/>
              <a:buChar char="•"/>
            </a:pPr>
            <a:r>
              <a:rPr lang="en-US" sz="2799" dirty="0">
                <a:solidFill>
                  <a:srgbClr val="1F2B5B"/>
                </a:solidFill>
                <a:latin typeface="Nourd"/>
                <a:ea typeface="Nourd"/>
                <a:cs typeface="Nourd"/>
                <a:sym typeface="Nourd"/>
              </a:rPr>
              <a:t>Psychostim + Fentanyl</a:t>
            </a:r>
          </a:p>
          <a:p>
            <a:pPr algn="just">
              <a:lnSpc>
                <a:spcPts val="3919"/>
              </a:lnSpc>
            </a:pPr>
            <a:endParaRPr lang="en-US" sz="2799" dirty="0">
              <a:solidFill>
                <a:srgbClr val="1F2B5B"/>
              </a:solidFill>
              <a:latin typeface="Nourd"/>
              <a:ea typeface="Nourd"/>
              <a:cs typeface="Nourd"/>
              <a:sym typeface="Nourd"/>
            </a:endParaRPr>
          </a:p>
          <a:p>
            <a:pPr algn="l">
              <a:lnSpc>
                <a:spcPts val="3919"/>
              </a:lnSpc>
            </a:pPr>
            <a:endParaRPr lang="en-US" sz="2799" dirty="0">
              <a:solidFill>
                <a:srgbClr val="1F2B5B"/>
              </a:solidFill>
              <a:latin typeface="Nourd"/>
              <a:ea typeface="Nourd"/>
              <a:cs typeface="Nourd"/>
              <a:sym typeface="Nour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306794" y="1106691"/>
            <a:ext cx="2881487" cy="85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000"/>
              </a:lnSpc>
            </a:pPr>
            <a:r>
              <a:rPr lang="en-US" sz="5000" b="1" dirty="0">
                <a:solidFill>
                  <a:srgbClr val="1F2B5B"/>
                </a:solidFill>
                <a:latin typeface="Nourd Heavy"/>
                <a:ea typeface="Nourd Heavy"/>
                <a:cs typeface="Nourd Heavy"/>
                <a:sym typeface="Nourd Heavy"/>
              </a:rPr>
              <a:t>History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762733" y="8926775"/>
            <a:ext cx="12719468" cy="519961"/>
            <a:chOff x="0" y="0"/>
            <a:chExt cx="3349983" cy="13694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349983" cy="136944"/>
            </a:xfrm>
            <a:custGeom>
              <a:avLst/>
              <a:gdLst/>
              <a:ahLst/>
              <a:cxnLst/>
              <a:rect l="l" t="t" r="r" b="b"/>
              <a:pathLst>
                <a:path w="3349983" h="136944">
                  <a:moveTo>
                    <a:pt x="60867" y="0"/>
                  </a:moveTo>
                  <a:lnTo>
                    <a:pt x="3289116" y="0"/>
                  </a:lnTo>
                  <a:cubicBezTo>
                    <a:pt x="3322732" y="0"/>
                    <a:pt x="3349983" y="27251"/>
                    <a:pt x="3349983" y="60867"/>
                  </a:cubicBezTo>
                  <a:lnTo>
                    <a:pt x="3349983" y="76078"/>
                  </a:lnTo>
                  <a:cubicBezTo>
                    <a:pt x="3349983" y="109694"/>
                    <a:pt x="3322732" y="136944"/>
                    <a:pt x="3289116" y="136944"/>
                  </a:cubicBezTo>
                  <a:lnTo>
                    <a:pt x="60867" y="136944"/>
                  </a:lnTo>
                  <a:cubicBezTo>
                    <a:pt x="27251" y="136944"/>
                    <a:pt x="0" y="109694"/>
                    <a:pt x="0" y="76078"/>
                  </a:cubicBezTo>
                  <a:lnTo>
                    <a:pt x="0" y="60867"/>
                  </a:lnTo>
                  <a:cubicBezTo>
                    <a:pt x="0" y="27251"/>
                    <a:pt x="27251" y="0"/>
                    <a:pt x="60867" y="0"/>
                  </a:cubicBezTo>
                  <a:close/>
                </a:path>
              </a:pathLst>
            </a:custGeom>
            <a:solidFill>
              <a:srgbClr val="156EA9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19050"/>
              <a:ext cx="3349983" cy="1559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80"/>
                </a:lnSpc>
                <a:spcBef>
                  <a:spcPct val="0"/>
                </a:spcBef>
              </a:pPr>
              <a:r>
                <a:rPr lang="en-US" sz="1200" dirty="0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Pieters T. The Imperative of Regulation: The Co-Creation of a Medical and Non-Medical US Opioid Crisis. Psychoactives. 2023; 2(4):317-336. https://doi.org/10.3390/psychoactives2040020 </a:t>
              </a:r>
            </a:p>
          </p:txBody>
        </p:sp>
      </p:grpSp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0B7095EB-91E0-4204-E18F-380A67E01C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325245" t="-161075" r="-325245" b="-161075"/>
          <a:stretch>
            <a:fillRect/>
          </a:stretch>
        </p:blipFill>
        <p:spPr>
          <a:xfrm>
            <a:off x="14173200" y="7972425"/>
            <a:ext cx="3657600" cy="2057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568"/>
    </mc:Choice>
    <mc:Fallback>
      <p:transition spd="slow" advTm="545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2427E">
                <a:alpha val="100000"/>
              </a:srgbClr>
            </a:gs>
            <a:gs pos="100000">
              <a:srgbClr val="032240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2733" y="9505843"/>
            <a:ext cx="16762535" cy="347592"/>
            <a:chOff x="0" y="0"/>
            <a:chExt cx="4414824" cy="9154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14824" cy="91547"/>
            </a:xfrm>
            <a:custGeom>
              <a:avLst/>
              <a:gdLst/>
              <a:ahLst/>
              <a:cxnLst/>
              <a:rect l="l" t="t" r="r" b="b"/>
              <a:pathLst>
                <a:path w="4414824" h="91547">
                  <a:moveTo>
                    <a:pt x="45773" y="0"/>
                  </a:moveTo>
                  <a:lnTo>
                    <a:pt x="4369051" y="0"/>
                  </a:lnTo>
                  <a:cubicBezTo>
                    <a:pt x="4394331" y="0"/>
                    <a:pt x="4414824" y="20493"/>
                    <a:pt x="4414824" y="45773"/>
                  </a:cubicBezTo>
                  <a:lnTo>
                    <a:pt x="4414824" y="45773"/>
                  </a:lnTo>
                  <a:cubicBezTo>
                    <a:pt x="4414824" y="57913"/>
                    <a:pt x="4410001" y="69556"/>
                    <a:pt x="4401417" y="78140"/>
                  </a:cubicBezTo>
                  <a:cubicBezTo>
                    <a:pt x="4392833" y="86724"/>
                    <a:pt x="4381190" y="91547"/>
                    <a:pt x="4369051" y="91547"/>
                  </a:cubicBezTo>
                  <a:lnTo>
                    <a:pt x="45773" y="91547"/>
                  </a:lnTo>
                  <a:cubicBezTo>
                    <a:pt x="33634" y="91547"/>
                    <a:pt x="21991" y="86724"/>
                    <a:pt x="13407" y="78140"/>
                  </a:cubicBezTo>
                  <a:cubicBezTo>
                    <a:pt x="4823" y="69556"/>
                    <a:pt x="0" y="57913"/>
                    <a:pt x="0" y="45773"/>
                  </a:cubicBezTo>
                  <a:lnTo>
                    <a:pt x="0" y="45773"/>
                  </a:lnTo>
                  <a:cubicBezTo>
                    <a:pt x="0" y="33634"/>
                    <a:pt x="4823" y="21991"/>
                    <a:pt x="13407" y="13407"/>
                  </a:cubicBezTo>
                  <a:cubicBezTo>
                    <a:pt x="21991" y="4823"/>
                    <a:pt x="33634" y="0"/>
                    <a:pt x="45773" y="0"/>
                  </a:cubicBezTo>
                  <a:close/>
                </a:path>
              </a:pathLst>
            </a:custGeom>
            <a:solidFill>
              <a:srgbClr val="156EA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14824" cy="1296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 dirty="0"/>
            </a:p>
          </p:txBody>
        </p:sp>
      </p:grpSp>
      <p:sp>
        <p:nvSpPr>
          <p:cNvPr id="5" name="Freeform 5"/>
          <p:cNvSpPr/>
          <p:nvPr/>
        </p:nvSpPr>
        <p:spPr>
          <a:xfrm>
            <a:off x="1932536" y="788780"/>
            <a:ext cx="14422927" cy="7134198"/>
          </a:xfrm>
          <a:custGeom>
            <a:avLst/>
            <a:gdLst/>
            <a:ahLst/>
            <a:cxnLst/>
            <a:rect l="l" t="t" r="r" b="b"/>
            <a:pathLst>
              <a:path w="14422927" h="7134198">
                <a:moveTo>
                  <a:pt x="0" y="0"/>
                </a:moveTo>
                <a:lnTo>
                  <a:pt x="14422928" y="0"/>
                </a:lnTo>
                <a:lnTo>
                  <a:pt x="14422928" y="7134198"/>
                </a:lnTo>
                <a:lnTo>
                  <a:pt x="0" y="71341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605589" y="9463296"/>
            <a:ext cx="17108248" cy="550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2"/>
              </a:lnSpc>
              <a:spcBef>
                <a:spcPct val="0"/>
              </a:spcBef>
            </a:pPr>
            <a:r>
              <a:rPr lang="en-US" sz="1594" dirty="0">
                <a:solidFill>
                  <a:srgbClr val="F2EFEB"/>
                </a:solidFill>
                <a:latin typeface="Nourd"/>
                <a:ea typeface="Nourd"/>
                <a:cs typeface="Nourd"/>
                <a:sym typeface="Nourd"/>
              </a:rPr>
              <a:t>KrKramarow EA, Tejada-Vera B. Drug overdose deaths in adults aged 65 and over: United States, 2000–2020. NCHS Data Brief, no 455. Hyattsville, MD: National Center for Health Statistics. 2022. DOI: </a:t>
            </a:r>
            <a:r>
              <a:rPr lang="en-US" sz="1594" u="sng" dirty="0">
                <a:solidFill>
                  <a:schemeClr val="bg1"/>
                </a:solidFill>
                <a:latin typeface="Nourd"/>
                <a:ea typeface="Nourd"/>
                <a:cs typeface="Nourd"/>
                <a:sym typeface="Nourd"/>
                <a:hlinkClick r:id="rId5" tooltip="https://dx.doi.org/10.15620/cdc:12182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https://dx.doi.org/10.15620/cdc:121828</a:t>
            </a:r>
            <a:r>
              <a:rPr lang="en-US" sz="1594" dirty="0">
                <a:solidFill>
                  <a:schemeClr val="bg1"/>
                </a:solidFill>
                <a:latin typeface="Nourd"/>
                <a:ea typeface="Nourd"/>
                <a:cs typeface="Nourd"/>
                <a:sym typeface="Nourd"/>
              </a:rPr>
              <a:t>uality</a:t>
            </a:r>
            <a:r>
              <a:rPr lang="en-US" sz="1594" dirty="0">
                <a:solidFill>
                  <a:srgbClr val="F2EFEB"/>
                </a:solidFill>
                <a:latin typeface="Nourd"/>
                <a:ea typeface="Nourd"/>
                <a:cs typeface="Nourd"/>
                <a:sym typeface="Nourd"/>
              </a:rPr>
              <a:t>; September 2023. https://meps.ahrq.gov/data_files/publications/st551/stat551.shtml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932536" y="7865828"/>
            <a:ext cx="14422927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dirty="0">
                <a:solidFill>
                  <a:srgbClr val="FFFFFF"/>
                </a:solidFill>
                <a:latin typeface="Nourd"/>
                <a:ea typeface="Nourd"/>
                <a:cs typeface="Nourd"/>
                <a:sym typeface="Nourd"/>
              </a:rPr>
              <a:t>Age-adjusted drug overdose death rate for adults aged 65 and over, by sex: 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dirty="0">
                <a:solidFill>
                  <a:srgbClr val="FFFFFF"/>
                </a:solidFill>
                <a:latin typeface="Nourd"/>
                <a:ea typeface="Nourd"/>
                <a:cs typeface="Nourd"/>
                <a:sym typeface="Nourd"/>
              </a:rPr>
              <a:t>United States, 2000–2020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332FE1AC-EAC0-05FD-E96E-E9266A089A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325245" t="-161075" r="-325245" b="-161075"/>
          <a:stretch>
            <a:fillRect/>
          </a:stretch>
        </p:blipFill>
        <p:spPr>
          <a:xfrm>
            <a:off x="14173200" y="7972425"/>
            <a:ext cx="3657600" cy="2057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581"/>
    </mc:Choice>
    <mc:Fallback>
      <p:transition spd="slow" advTm="175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2427E">
                <a:alpha val="100000"/>
              </a:srgbClr>
            </a:gs>
            <a:gs pos="100000">
              <a:srgbClr val="032240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72000" y="800100"/>
            <a:ext cx="8754864" cy="7802177"/>
          </a:xfrm>
          <a:custGeom>
            <a:avLst/>
            <a:gdLst/>
            <a:ahLst/>
            <a:cxnLst/>
            <a:rect l="l" t="t" r="r" b="b"/>
            <a:pathLst>
              <a:path w="8754864" h="7802177">
                <a:moveTo>
                  <a:pt x="0" y="0"/>
                </a:moveTo>
                <a:lnTo>
                  <a:pt x="8754864" y="0"/>
                </a:lnTo>
                <a:lnTo>
                  <a:pt x="8754864" y="7802177"/>
                </a:lnTo>
                <a:lnTo>
                  <a:pt x="0" y="78021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600200" y="8924732"/>
            <a:ext cx="16226964" cy="5803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>
                <a:solidFill>
                  <a:srgbClr val="FEFEFE"/>
                </a:solidFill>
                <a:latin typeface="Canva Sans"/>
                <a:ea typeface="Canva Sans"/>
                <a:cs typeface="Canva Sans"/>
                <a:sym typeface="Canva Sans"/>
              </a:rPr>
              <a:t>Opioid Use and Overdose Patterns in New Jersey Among Older Adults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0DA6CBD-917D-E16A-ED84-9D71C2B57A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325245" t="-161075" r="-325245" b="-161075"/>
          <a:stretch>
            <a:fillRect/>
          </a:stretch>
        </p:blipFill>
        <p:spPr>
          <a:xfrm>
            <a:off x="14173200" y="7972425"/>
            <a:ext cx="3657600" cy="2057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83"/>
    </mc:Choice>
    <mc:Fallback>
      <p:transition spd="slow" advTm="56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2427E">
                <a:alpha val="100000"/>
              </a:srgbClr>
            </a:gs>
            <a:gs pos="100000">
              <a:srgbClr val="032240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066691" y="443732"/>
            <a:ext cx="12854378" cy="9351560"/>
          </a:xfrm>
          <a:custGeom>
            <a:avLst/>
            <a:gdLst/>
            <a:ahLst/>
            <a:cxnLst/>
            <a:rect l="l" t="t" r="r" b="b"/>
            <a:pathLst>
              <a:path w="12854378" h="9351560">
                <a:moveTo>
                  <a:pt x="0" y="0"/>
                </a:moveTo>
                <a:lnTo>
                  <a:pt x="12854377" y="0"/>
                </a:lnTo>
                <a:lnTo>
                  <a:pt x="12854377" y="9351560"/>
                </a:lnTo>
                <a:lnTo>
                  <a:pt x="0" y="93515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32843" y="1321772"/>
            <a:ext cx="4341214" cy="4945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13"/>
              </a:lnSpc>
            </a:pPr>
            <a:r>
              <a:rPr lang="en-US" sz="6000" dirty="0">
                <a:solidFill>
                  <a:srgbClr val="F2EFEB"/>
                </a:solidFill>
                <a:latin typeface="Nourd"/>
                <a:ea typeface="Nourd"/>
                <a:cs typeface="Nourd"/>
                <a:sym typeface="Nourd"/>
              </a:rPr>
              <a:t>New Jersey Overdose Data</a:t>
            </a:r>
          </a:p>
          <a:p>
            <a:pPr algn="ctr">
              <a:lnSpc>
                <a:spcPts val="9913"/>
              </a:lnSpc>
              <a:spcBef>
                <a:spcPct val="0"/>
              </a:spcBef>
            </a:pPr>
            <a:r>
              <a:rPr lang="en-US" sz="6000" dirty="0">
                <a:solidFill>
                  <a:srgbClr val="F2EFEB"/>
                </a:solidFill>
                <a:latin typeface="Nourd"/>
                <a:ea typeface="Nourd"/>
                <a:cs typeface="Nourd"/>
                <a:sym typeface="Nourd"/>
              </a:rPr>
              <a:t>Dashboard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21788" y="9210675"/>
            <a:ext cx="5060453" cy="246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49"/>
              </a:lnSpc>
            </a:pPr>
            <a:r>
              <a:rPr lang="en-US" sz="1535" u="sng" dirty="0">
                <a:solidFill>
                  <a:schemeClr val="bg1"/>
                </a:solidFill>
                <a:latin typeface="Arimo"/>
                <a:ea typeface="Arimo"/>
                <a:cs typeface="Arimo"/>
                <a:sym typeface="Arimo"/>
                <a:hlinkClick r:id="rId5" tooltip="https://www.nj.gov/health/populationhealth/opioid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https://www.nj.gov/health/populationhealth/opioid/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911DCD5-E247-7007-35D5-F98EF79ABF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325245" t="-161075" r="-325245" b="-161075"/>
          <a:stretch>
            <a:fillRect/>
          </a:stretch>
        </p:blipFill>
        <p:spPr>
          <a:xfrm>
            <a:off x="14173200" y="7972425"/>
            <a:ext cx="3657600" cy="2057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62"/>
    </mc:Choice>
    <mc:Fallback>
      <p:transition spd="slow" advTm="72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2427E">
                <a:alpha val="100000"/>
              </a:srgbClr>
            </a:gs>
            <a:gs pos="100000">
              <a:srgbClr val="032240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40376" y="9340850"/>
            <a:ext cx="18288000" cy="668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https://ocsme.nj.gov/Dashboard?_gl=1*g1rwn*_ga*MTExMDY4ODc4LjE3NDE3ODg0OTA.*_ga_5PWJJG6642*MTc0NTgyNzU0MC4zLjEuMTc0NTgyODUxOS4wLjAuMA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D16BEB-6345-45C4-C472-0D1B1624DC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94" y="266700"/>
            <a:ext cx="18308782" cy="8915400"/>
          </a:xfrm>
          <a:prstGeom prst="rect">
            <a:avLst/>
          </a:prstGeom>
        </p:spPr>
      </p:pic>
      <p:sp>
        <p:nvSpPr>
          <p:cNvPr id="9" name="TextBox 4"/>
          <p:cNvSpPr txBox="1"/>
          <p:nvPr/>
        </p:nvSpPr>
        <p:spPr>
          <a:xfrm>
            <a:off x="8763000" y="277313"/>
            <a:ext cx="9545782" cy="15367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30"/>
              </a:lnSpc>
              <a:spcBef>
                <a:spcPct val="0"/>
              </a:spcBef>
            </a:pPr>
            <a:r>
              <a:rPr lang="en-US" sz="2950" dirty="0">
                <a:solidFill>
                  <a:srgbClr val="FFFFFF"/>
                </a:solidFill>
                <a:latin typeface="Nourd"/>
                <a:ea typeface="Nourd"/>
                <a:cs typeface="Nourd"/>
                <a:sym typeface="Nourd"/>
              </a:rPr>
              <a:t>Office of the Chief State Medical Examiner</a:t>
            </a:r>
          </a:p>
          <a:p>
            <a:pPr algn="ctr">
              <a:lnSpc>
                <a:spcPts val="4130"/>
              </a:lnSpc>
              <a:spcBef>
                <a:spcPct val="0"/>
              </a:spcBef>
            </a:pPr>
            <a:r>
              <a:rPr lang="en-US" sz="2950" dirty="0">
                <a:solidFill>
                  <a:srgbClr val="FFFFFF"/>
                </a:solidFill>
                <a:latin typeface="Nourd"/>
                <a:ea typeface="Nourd"/>
                <a:cs typeface="Nourd"/>
                <a:sym typeface="Nourd"/>
              </a:rPr>
              <a:t>General CMS Statistics Suspected Drug Death</a:t>
            </a:r>
            <a:r>
              <a:rPr lang="en-US" sz="2950" dirty="0">
                <a:solidFill>
                  <a:srgbClr val="000000"/>
                </a:solidFill>
                <a:latin typeface="Nourd"/>
                <a:ea typeface="Nourd"/>
                <a:cs typeface="Nourd"/>
                <a:sym typeface="Nourd"/>
              </a:rPr>
              <a:t> </a:t>
            </a:r>
            <a:r>
              <a:rPr lang="en-US" sz="2950" dirty="0">
                <a:solidFill>
                  <a:srgbClr val="FEFEFE"/>
                </a:solidFill>
                <a:latin typeface="Nourd"/>
                <a:ea typeface="Nourd"/>
                <a:cs typeface="Nourd"/>
                <a:sym typeface="Nourd"/>
              </a:rPr>
              <a:t>Statistics</a:t>
            </a:r>
          </a:p>
          <a:p>
            <a:pPr algn="ctr">
              <a:lnSpc>
                <a:spcPts val="4130"/>
              </a:lnSpc>
              <a:spcBef>
                <a:spcPct val="0"/>
              </a:spcBef>
            </a:pPr>
            <a:endParaRPr lang="en-US" sz="2950" dirty="0">
              <a:solidFill>
                <a:srgbClr val="FEFEFE"/>
              </a:solidFill>
              <a:latin typeface="Nourd"/>
              <a:ea typeface="Nourd"/>
              <a:cs typeface="Nourd"/>
              <a:sym typeface="Nourd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020C04-A73D-5D34-5AFF-45BEB18D5E47}"/>
              </a:ext>
            </a:extLst>
          </p:cNvPr>
          <p:cNvSpPr txBox="1"/>
          <p:nvPr/>
        </p:nvSpPr>
        <p:spPr>
          <a:xfrm>
            <a:off x="11734800" y="4914900"/>
            <a:ext cx="4267200" cy="190500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617ED4-37D7-169D-F8A7-F9EFB2564CF6}"/>
              </a:ext>
            </a:extLst>
          </p:cNvPr>
          <p:cNvSpPr txBox="1"/>
          <p:nvPr/>
        </p:nvSpPr>
        <p:spPr>
          <a:xfrm>
            <a:off x="12877800" y="5676900"/>
            <a:ext cx="259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44.4%</a:t>
            </a:r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7EF69A7A-5785-A819-C178-3A1BAB74583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325245" t="-161075" r="-325245" b="-161075"/>
          <a:stretch>
            <a:fillRect/>
          </a:stretch>
        </p:blipFill>
        <p:spPr>
          <a:xfrm>
            <a:off x="14173200" y="7972425"/>
            <a:ext cx="3657600" cy="2057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736"/>
    </mc:Choice>
    <mc:Fallback>
      <p:transition spd="slow" advTm="377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2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|4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10026</TotalTime>
  <Words>2764</Words>
  <Application>Microsoft Office PowerPoint</Application>
  <PresentationFormat>Custom</PresentationFormat>
  <Paragraphs>249</Paragraphs>
  <Slides>46</Slides>
  <Notes>7</Notes>
  <HiddenSlides>0</HiddenSlides>
  <MMClips>46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9" baseType="lpstr">
      <vt:lpstr>Calibri</vt:lpstr>
      <vt:lpstr>Aharoni</vt:lpstr>
      <vt:lpstr>Arial Black</vt:lpstr>
      <vt:lpstr>Nourd</vt:lpstr>
      <vt:lpstr>Canva Sans Bold</vt:lpstr>
      <vt:lpstr>Verdana</vt:lpstr>
      <vt:lpstr>Nourd Bold</vt:lpstr>
      <vt:lpstr>Canva Sans</vt:lpstr>
      <vt:lpstr>Nourd Heavy</vt:lpstr>
      <vt:lpstr>Arial</vt:lpstr>
      <vt:lpstr>NPRSerif</vt:lpstr>
      <vt:lpstr>Arimo</vt:lpstr>
      <vt:lpstr>Office Theme</vt:lpstr>
      <vt:lpstr>PowerPoint Presentation</vt:lpstr>
      <vt:lpstr>Who was He? RIP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Where to Get Help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Copy of Blue And White Modern Medical Healthcare Presentation</dc:title>
  <dc:creator>Donna Lisi</dc:creator>
  <cp:lastModifiedBy>Donna Lisi</cp:lastModifiedBy>
  <cp:revision>4</cp:revision>
  <cp:lastPrinted>2025-09-26T03:58:31Z</cp:lastPrinted>
  <dcterms:created xsi:type="dcterms:W3CDTF">2006-08-16T00:00:00Z</dcterms:created>
  <dcterms:modified xsi:type="dcterms:W3CDTF">2025-09-29T05:16:55Z</dcterms:modified>
  <dc:identifier>DAGmDzy4i_c</dc:identifier>
</cp:coreProperties>
</file>